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43"/>
  </p:notesMasterIdLst>
  <p:sldIdLst>
    <p:sldId id="265" r:id="rId2"/>
    <p:sldId id="266" r:id="rId3"/>
    <p:sldId id="256" r:id="rId4"/>
    <p:sldId id="257" r:id="rId5"/>
    <p:sldId id="259" r:id="rId6"/>
    <p:sldId id="260" r:id="rId7"/>
    <p:sldId id="267" r:id="rId8"/>
    <p:sldId id="262" r:id="rId9"/>
    <p:sldId id="263" r:id="rId10"/>
    <p:sldId id="264" r:id="rId11"/>
    <p:sldId id="258" r:id="rId12"/>
    <p:sldId id="296" r:id="rId13"/>
    <p:sldId id="298" r:id="rId14"/>
    <p:sldId id="268" r:id="rId15"/>
    <p:sldId id="269" r:id="rId16"/>
    <p:sldId id="299" r:id="rId17"/>
    <p:sldId id="300" r:id="rId18"/>
    <p:sldId id="301" r:id="rId19"/>
    <p:sldId id="302" r:id="rId20"/>
    <p:sldId id="303" r:id="rId21"/>
    <p:sldId id="304" r:id="rId22"/>
    <p:sldId id="305" r:id="rId23"/>
    <p:sldId id="306" r:id="rId24"/>
    <p:sldId id="307" r:id="rId25"/>
    <p:sldId id="308" r:id="rId26"/>
    <p:sldId id="261"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McDonald" initials="RM" lastIdx="1" clrIdx="0">
    <p:extLst>
      <p:ext uri="{19B8F6BF-5375-455C-9EA6-DF929625EA0E}">
        <p15:presenceInfo xmlns:p15="http://schemas.microsoft.com/office/powerpoint/2012/main" userId="8ee39239cb1ec7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90" d="100"/>
          <a:sy n="90" d="100"/>
        </p:scale>
        <p:origin x="72" y="167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3BC4D-822B-4A8B-9FDE-D05FA60B63A0}" type="datetimeFigureOut">
              <a:rPr lang="en-AU" smtClean="0"/>
              <a:t>27/06/2022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E1134-94E8-4F01-A88E-6DC6CFB2017F}" type="slidenum">
              <a:rPr lang="en-AU" smtClean="0"/>
              <a:t>‹#›</a:t>
            </a:fld>
            <a:endParaRPr lang="en-AU"/>
          </a:p>
        </p:txBody>
      </p:sp>
    </p:spTree>
    <p:extLst>
      <p:ext uri="{BB962C8B-B14F-4D97-AF65-F5344CB8AC3E}">
        <p14:creationId xmlns:p14="http://schemas.microsoft.com/office/powerpoint/2010/main" val="334408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032E402-37BB-4B0F-B213-9C92E4DE3270}" type="slidenum">
              <a:rPr lang="zh-CN" altLang="en-US" smtClean="0"/>
              <a:t>11</a:t>
            </a:fld>
            <a:endParaRPr lang="zh-CN" altLang="en-US"/>
          </a:p>
        </p:txBody>
      </p:sp>
    </p:spTree>
    <p:extLst>
      <p:ext uri="{BB962C8B-B14F-4D97-AF65-F5344CB8AC3E}">
        <p14:creationId xmlns:p14="http://schemas.microsoft.com/office/powerpoint/2010/main" val="155458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ltLang="zh-CN" dirty="0"/>
              <a:t>1. train is till a major transportation for both goods and human. </a:t>
            </a:r>
          </a:p>
          <a:p>
            <a:r>
              <a:rPr lang="en-AU" altLang="zh-CN" dirty="0"/>
              <a:t>2. Whether train is safer than other vehicle, no total passenger carried</a:t>
            </a:r>
            <a:endParaRPr lang="zh-CN" altLang="en-US" dirty="0"/>
          </a:p>
          <a:p>
            <a:endParaRPr lang="en-AU" altLang="zh-CN" dirty="0"/>
          </a:p>
          <a:p>
            <a:endParaRPr lang="zh-CN" altLang="en-US" dirty="0"/>
          </a:p>
        </p:txBody>
      </p:sp>
      <p:sp>
        <p:nvSpPr>
          <p:cNvPr id="4" name="Slide Number Placeholder 3"/>
          <p:cNvSpPr>
            <a:spLocks noGrp="1"/>
          </p:cNvSpPr>
          <p:nvPr>
            <p:ph type="sldNum" sz="quarter" idx="5"/>
          </p:nvPr>
        </p:nvSpPr>
        <p:spPr/>
        <p:txBody>
          <a:bodyPr/>
          <a:lstStyle/>
          <a:p>
            <a:fld id="{4032E402-37BB-4B0F-B213-9C92E4DE3270}" type="slidenum">
              <a:rPr lang="zh-CN" altLang="en-US" smtClean="0"/>
              <a:t>12</a:t>
            </a:fld>
            <a:endParaRPr lang="zh-CN" altLang="en-US"/>
          </a:p>
        </p:txBody>
      </p:sp>
    </p:spTree>
    <p:extLst>
      <p:ext uri="{BB962C8B-B14F-4D97-AF65-F5344CB8AC3E}">
        <p14:creationId xmlns:p14="http://schemas.microsoft.com/office/powerpoint/2010/main" val="19681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ltLang="zh-CN" dirty="0"/>
              <a:t>1. Government body, with a form available to record information of each accident</a:t>
            </a:r>
            <a:endParaRPr lang="zh-CN" altLang="en-US" dirty="0"/>
          </a:p>
        </p:txBody>
      </p:sp>
      <p:sp>
        <p:nvSpPr>
          <p:cNvPr id="4" name="Slide Number Placeholder 3"/>
          <p:cNvSpPr>
            <a:spLocks noGrp="1"/>
          </p:cNvSpPr>
          <p:nvPr>
            <p:ph type="sldNum" sz="quarter" idx="5"/>
          </p:nvPr>
        </p:nvSpPr>
        <p:spPr/>
        <p:txBody>
          <a:bodyPr/>
          <a:lstStyle/>
          <a:p>
            <a:fld id="{4032E402-37BB-4B0F-B213-9C92E4DE3270}" type="slidenum">
              <a:rPr lang="zh-CN" altLang="en-US" smtClean="0"/>
              <a:t>13</a:t>
            </a:fld>
            <a:endParaRPr lang="zh-CN" altLang="en-US"/>
          </a:p>
        </p:txBody>
      </p:sp>
    </p:spTree>
    <p:extLst>
      <p:ext uri="{BB962C8B-B14F-4D97-AF65-F5344CB8AC3E}">
        <p14:creationId xmlns:p14="http://schemas.microsoft.com/office/powerpoint/2010/main" val="2278679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ltLang="zh-CN" dirty="0"/>
          </a:p>
          <a:p>
            <a:endParaRPr lang="zh-CN" altLang="en-US" dirty="0"/>
          </a:p>
        </p:txBody>
      </p:sp>
      <p:sp>
        <p:nvSpPr>
          <p:cNvPr id="4" name="Slide Number Placeholder 3"/>
          <p:cNvSpPr>
            <a:spLocks noGrp="1"/>
          </p:cNvSpPr>
          <p:nvPr>
            <p:ph type="sldNum" sz="quarter" idx="5"/>
          </p:nvPr>
        </p:nvSpPr>
        <p:spPr/>
        <p:txBody>
          <a:bodyPr/>
          <a:lstStyle/>
          <a:p>
            <a:fld id="{4032E402-37BB-4B0F-B213-9C92E4DE3270}" type="slidenum">
              <a:rPr lang="zh-CN" altLang="en-US" smtClean="0"/>
              <a:t>14</a:t>
            </a:fld>
            <a:endParaRPr lang="zh-CN" altLang="en-US"/>
          </a:p>
        </p:txBody>
      </p:sp>
    </p:spTree>
    <p:extLst>
      <p:ext uri="{BB962C8B-B14F-4D97-AF65-F5344CB8AC3E}">
        <p14:creationId xmlns:p14="http://schemas.microsoft.com/office/powerpoint/2010/main" val="186207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altLang="zh-CN" dirty="0"/>
              <a:t>human factors like employee physical condition, train operations</a:t>
            </a:r>
          </a:p>
          <a:p>
            <a:pPr marL="0" indent="0">
              <a:buNone/>
            </a:pPr>
            <a:r>
              <a:rPr lang="en-AU" altLang="zh-CN" dirty="0"/>
              <a:t>      track: track geometry, anchoring, appliances</a:t>
            </a:r>
          </a:p>
          <a:p>
            <a:pPr marL="0" indent="0">
              <a:buNone/>
            </a:pPr>
            <a:r>
              <a:rPr lang="en-AU" altLang="zh-CN" dirty="0"/>
              <a:t>      Miscellaneous like crossing, environment related</a:t>
            </a:r>
            <a:endParaRPr lang="zh-CN" altLang="en-US" dirty="0"/>
          </a:p>
          <a:p>
            <a:endParaRPr lang="en-AU" altLang="zh-CN" dirty="0"/>
          </a:p>
          <a:p>
            <a:endParaRPr lang="zh-CN" altLang="en-US" dirty="0"/>
          </a:p>
        </p:txBody>
      </p:sp>
      <p:sp>
        <p:nvSpPr>
          <p:cNvPr id="4" name="Slide Number Placeholder 3"/>
          <p:cNvSpPr>
            <a:spLocks noGrp="1"/>
          </p:cNvSpPr>
          <p:nvPr>
            <p:ph type="sldNum" sz="quarter" idx="5"/>
          </p:nvPr>
        </p:nvSpPr>
        <p:spPr/>
        <p:txBody>
          <a:bodyPr/>
          <a:lstStyle/>
          <a:p>
            <a:fld id="{4032E402-37BB-4B0F-B213-9C92E4DE3270}" type="slidenum">
              <a:rPr lang="zh-CN" altLang="en-US" smtClean="0"/>
              <a:t>15</a:t>
            </a:fld>
            <a:endParaRPr lang="zh-CN" altLang="en-US"/>
          </a:p>
        </p:txBody>
      </p:sp>
    </p:spTree>
    <p:extLst>
      <p:ext uri="{BB962C8B-B14F-4D97-AF65-F5344CB8AC3E}">
        <p14:creationId xmlns:p14="http://schemas.microsoft.com/office/powerpoint/2010/main" val="420354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032E402-37BB-4B0F-B213-9C92E4DE3270}" type="slidenum">
              <a:rPr lang="zh-CN" altLang="en-US" smtClean="0"/>
              <a:t>16</a:t>
            </a:fld>
            <a:endParaRPr lang="zh-CN" altLang="en-US"/>
          </a:p>
        </p:txBody>
      </p:sp>
    </p:spTree>
    <p:extLst>
      <p:ext uri="{BB962C8B-B14F-4D97-AF65-F5344CB8AC3E}">
        <p14:creationId xmlns:p14="http://schemas.microsoft.com/office/powerpoint/2010/main" val="61227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032E402-37BB-4B0F-B213-9C92E4DE3270}" type="slidenum">
              <a:rPr lang="zh-CN" altLang="en-US" smtClean="0"/>
              <a:t>17</a:t>
            </a:fld>
            <a:endParaRPr lang="zh-CN" altLang="en-US"/>
          </a:p>
        </p:txBody>
      </p:sp>
    </p:spTree>
    <p:extLst>
      <p:ext uri="{BB962C8B-B14F-4D97-AF65-F5344CB8AC3E}">
        <p14:creationId xmlns:p14="http://schemas.microsoft.com/office/powerpoint/2010/main" val="146897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ltLang="zh-CN" dirty="0"/>
              <a:t>No total number of accidents</a:t>
            </a:r>
          </a:p>
          <a:p>
            <a:endParaRPr lang="zh-CN" altLang="en-US" dirty="0"/>
          </a:p>
        </p:txBody>
      </p:sp>
      <p:sp>
        <p:nvSpPr>
          <p:cNvPr id="4" name="Slide Number Placeholder 3"/>
          <p:cNvSpPr>
            <a:spLocks noGrp="1"/>
          </p:cNvSpPr>
          <p:nvPr>
            <p:ph type="sldNum" sz="quarter" idx="5"/>
          </p:nvPr>
        </p:nvSpPr>
        <p:spPr/>
        <p:txBody>
          <a:bodyPr/>
          <a:lstStyle/>
          <a:p>
            <a:fld id="{4032E402-37BB-4B0F-B213-9C92E4DE3270}" type="slidenum">
              <a:rPr lang="zh-CN" altLang="en-US" smtClean="0"/>
              <a:t>18</a:t>
            </a:fld>
            <a:endParaRPr lang="zh-CN" altLang="en-US"/>
          </a:p>
        </p:txBody>
      </p:sp>
    </p:spTree>
    <p:extLst>
      <p:ext uri="{BB962C8B-B14F-4D97-AF65-F5344CB8AC3E}">
        <p14:creationId xmlns:p14="http://schemas.microsoft.com/office/powerpoint/2010/main" val="3146068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387135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237339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49617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744183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06221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2659750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1308258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42441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149076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79C85-AEB8-458A-8F52-6C2E60381BFF}" type="datetimeFigureOut">
              <a:rPr lang="en-AU" smtClean="0"/>
              <a:t>27/06/2022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2414035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579C85-AEB8-458A-8F52-6C2E60381BFF}" type="datetimeFigureOut">
              <a:rPr lang="en-AU" smtClean="0"/>
              <a:t>27/06/2022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4282825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579C85-AEB8-458A-8F52-6C2E60381BFF}" type="datetimeFigureOut">
              <a:rPr lang="en-AU" smtClean="0"/>
              <a:t>27/06/2022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248338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579C85-AEB8-458A-8F52-6C2E60381BFF}" type="datetimeFigureOut">
              <a:rPr lang="en-AU" smtClean="0"/>
              <a:t>27/06/2022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258226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79C85-AEB8-458A-8F52-6C2E60381BFF}" type="datetimeFigureOut">
              <a:rPr lang="en-AU" smtClean="0"/>
              <a:t>27/06/2022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261704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579C85-AEB8-458A-8F52-6C2E60381BFF}" type="datetimeFigureOut">
              <a:rPr lang="en-AU" smtClean="0"/>
              <a:t>27/06/2022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1599863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579C85-AEB8-458A-8F52-6C2E60381BFF}" type="datetimeFigureOut">
              <a:rPr lang="en-AU" smtClean="0"/>
              <a:t>27/06/2022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7B4CE6-D59C-412C-8E10-8FDD6D8D0EAB}" type="slidenum">
              <a:rPr lang="en-AU" smtClean="0"/>
              <a:t>‹#›</a:t>
            </a:fld>
            <a:endParaRPr lang="en-AU"/>
          </a:p>
        </p:txBody>
      </p:sp>
    </p:spTree>
    <p:extLst>
      <p:ext uri="{BB962C8B-B14F-4D97-AF65-F5344CB8AC3E}">
        <p14:creationId xmlns:p14="http://schemas.microsoft.com/office/powerpoint/2010/main" val="165456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D579C85-AEB8-458A-8F52-6C2E60381BFF}" type="datetimeFigureOut">
              <a:rPr lang="en-AU" smtClean="0"/>
              <a:t>27/06/2022</a:t>
            </a:fld>
            <a:endParaRPr lang="en-A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37B4CE6-D59C-412C-8E10-8FDD6D8D0EAB}" type="slidenum">
              <a:rPr lang="en-AU" smtClean="0"/>
              <a:t>‹#›</a:t>
            </a:fld>
            <a:endParaRPr lang="en-AU"/>
          </a:p>
        </p:txBody>
      </p:sp>
    </p:spTree>
    <p:extLst>
      <p:ext uri="{BB962C8B-B14F-4D97-AF65-F5344CB8AC3E}">
        <p14:creationId xmlns:p14="http://schemas.microsoft.com/office/powerpoint/2010/main" val="114496393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bts.gov/content/us-vehicle-miles" TargetMode="External"/><Relationship Id="rId2" Type="http://schemas.openxmlformats.org/officeDocument/2006/relationships/hyperlink" Target="https://crashviewer.nhtsa.dot.gov/CrashAPI"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956E-6B31-44C0-6D0B-586A6DA9B52E}"/>
              </a:ext>
            </a:extLst>
          </p:cNvPr>
          <p:cNvSpPr>
            <a:spLocks noGrp="1"/>
          </p:cNvSpPr>
          <p:nvPr>
            <p:ph type="title"/>
          </p:nvPr>
        </p:nvSpPr>
        <p:spPr>
          <a:xfrm>
            <a:off x="1082687" y="1354318"/>
            <a:ext cx="8596668" cy="1320800"/>
          </a:xfrm>
        </p:spPr>
        <p:txBody>
          <a:bodyPr>
            <a:noAutofit/>
          </a:bodyPr>
          <a:lstStyle/>
          <a:p>
            <a:r>
              <a:rPr lang="en-AU" sz="5500" dirty="0"/>
              <a:t>Fatalities in Transport</a:t>
            </a:r>
            <a:br>
              <a:rPr lang="en-AU" sz="5500" dirty="0"/>
            </a:br>
            <a:r>
              <a:rPr lang="en-AU" sz="5500" dirty="0"/>
              <a:t>		</a:t>
            </a:r>
          </a:p>
        </p:txBody>
      </p:sp>
      <p:sp>
        <p:nvSpPr>
          <p:cNvPr id="3" name="Content Placeholder 2">
            <a:extLst>
              <a:ext uri="{FF2B5EF4-FFF2-40B4-BE49-F238E27FC236}">
                <a16:creationId xmlns:a16="http://schemas.microsoft.com/office/drawing/2014/main" id="{F1312D30-A0E8-A9E3-E22B-38746677E73C}"/>
              </a:ext>
            </a:extLst>
          </p:cNvPr>
          <p:cNvSpPr>
            <a:spLocks noGrp="1"/>
          </p:cNvSpPr>
          <p:nvPr>
            <p:ph idx="1"/>
          </p:nvPr>
        </p:nvSpPr>
        <p:spPr>
          <a:xfrm>
            <a:off x="546755" y="3428999"/>
            <a:ext cx="8727247" cy="2612363"/>
          </a:xfrm>
        </p:spPr>
        <p:txBody>
          <a:bodyPr/>
          <a:lstStyle/>
          <a:p>
            <a:endParaRPr lang="en-AU" sz="2800" dirty="0"/>
          </a:p>
          <a:p>
            <a:r>
              <a:rPr lang="en-AU" sz="2800" dirty="0"/>
              <a:t>Group members: Robert, Maozhu, Dat, Brendan.</a:t>
            </a:r>
          </a:p>
          <a:p>
            <a:endParaRPr lang="en-AU" dirty="0"/>
          </a:p>
          <a:p>
            <a:endParaRPr lang="en-AU" dirty="0"/>
          </a:p>
        </p:txBody>
      </p:sp>
    </p:spTree>
    <p:extLst>
      <p:ext uri="{BB962C8B-B14F-4D97-AF65-F5344CB8AC3E}">
        <p14:creationId xmlns:p14="http://schemas.microsoft.com/office/powerpoint/2010/main" val="332743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7E63-23DC-F7FB-B17F-A1CE0D513A49}"/>
              </a:ext>
            </a:extLst>
          </p:cNvPr>
          <p:cNvSpPr>
            <a:spLocks noGrp="1"/>
          </p:cNvSpPr>
          <p:nvPr>
            <p:ph type="title"/>
          </p:nvPr>
        </p:nvSpPr>
        <p:spPr>
          <a:xfrm>
            <a:off x="1097280" y="624840"/>
            <a:ext cx="8596668" cy="1320800"/>
          </a:xfrm>
        </p:spPr>
        <p:txBody>
          <a:bodyPr/>
          <a:lstStyle/>
          <a:p>
            <a:r>
              <a:rPr lang="en-US" dirty="0"/>
              <a:t>Summary of Data</a:t>
            </a:r>
            <a:br>
              <a:rPr lang="en-US" dirty="0"/>
            </a:br>
            <a:endParaRPr lang="en-AU" dirty="0"/>
          </a:p>
        </p:txBody>
      </p:sp>
      <p:sp>
        <p:nvSpPr>
          <p:cNvPr id="3" name="Content Placeholder 2">
            <a:extLst>
              <a:ext uri="{FF2B5EF4-FFF2-40B4-BE49-F238E27FC236}">
                <a16:creationId xmlns:a16="http://schemas.microsoft.com/office/drawing/2014/main" id="{B864C4A7-39BA-DFDA-60AC-0CCBD080D348}"/>
              </a:ext>
            </a:extLst>
          </p:cNvPr>
          <p:cNvSpPr>
            <a:spLocks noGrp="1"/>
          </p:cNvSpPr>
          <p:nvPr>
            <p:ph idx="1"/>
          </p:nvPr>
        </p:nvSpPr>
        <p:spPr>
          <a:xfrm>
            <a:off x="640734" y="1285240"/>
            <a:ext cx="9509760" cy="5079683"/>
          </a:xfrm>
        </p:spPr>
        <p:txBody>
          <a:bodyPr>
            <a:normAutofit fontScale="92500" lnSpcReduction="10000"/>
          </a:bodyPr>
          <a:lstStyle/>
          <a:p>
            <a:pPr marL="0" indent="0">
              <a:buNone/>
            </a:pPr>
            <a:endParaRPr lang="en-US" dirty="0"/>
          </a:p>
          <a:p>
            <a:r>
              <a:rPr lang="en-US" sz="1600" dirty="0"/>
              <a:t>In this data set, the average number of people on commercial planes was  36 and the average number of fatalities was 25.</a:t>
            </a:r>
          </a:p>
          <a:p>
            <a:r>
              <a:rPr lang="en-US" sz="1600" dirty="0"/>
              <a:t>The number of commercial plane crashes with one fatality or more is 1078 out of 1101.</a:t>
            </a:r>
          </a:p>
          <a:p>
            <a:r>
              <a:rPr lang="en-US" sz="1600" dirty="0"/>
              <a:t>The most common areas for aircraft failure are:</a:t>
            </a:r>
          </a:p>
          <a:p>
            <a:r>
              <a:rPr lang="en-US" sz="1600" dirty="0"/>
              <a:t>Hawaii with 6 incidents, Alaska with 5 incidents and Arizona with 2 incidents.</a:t>
            </a:r>
          </a:p>
          <a:p>
            <a:r>
              <a:rPr lang="en-AU" sz="1600" dirty="0"/>
              <a:t>The number of plane crashes has reduced dramatically over the past 30 years. </a:t>
            </a:r>
          </a:p>
          <a:p>
            <a:r>
              <a:rPr lang="en-AU" sz="1600" dirty="0"/>
              <a:t>The </a:t>
            </a:r>
            <a:r>
              <a:rPr lang="en-US" sz="1600" dirty="0"/>
              <a:t>De Havilland Canada DHC-6 was statistically the most dangerous plane to fly between 1991-2020. </a:t>
            </a:r>
          </a:p>
          <a:p>
            <a:r>
              <a:rPr lang="en-AU" sz="1600" dirty="0"/>
              <a:t>Wings were the largest mechanical issue. Weather in general was a major contributor to crashes but ice was mentioned the most. Pilot choices were by far the most important part of human error. </a:t>
            </a:r>
            <a:endParaRPr lang="en-US" sz="1600" dirty="0"/>
          </a:p>
          <a:p>
            <a:r>
              <a:rPr lang="en-AU" sz="1600" dirty="0"/>
              <a:t>In conclusion, the environmental and pilot errors are the major contributing factors in plane crashes. </a:t>
            </a:r>
          </a:p>
          <a:p>
            <a:r>
              <a:rPr lang="en-US" sz="1600" dirty="0"/>
              <a:t>The chance of survival on plane crashes with 1 or more fatalities is 31.6 percent.</a:t>
            </a:r>
          </a:p>
          <a:p>
            <a:pPr marL="0" indent="0">
              <a:buNone/>
            </a:pPr>
            <a:r>
              <a:rPr lang="en-AU" sz="1600" dirty="0"/>
              <a:t>Data Source:</a:t>
            </a:r>
          </a:p>
          <a:p>
            <a:pPr marL="0" indent="0">
              <a:buNone/>
            </a:pPr>
            <a:r>
              <a:rPr lang="en-US" sz="1600" dirty="0"/>
              <a:t>Kaggle Datasets, “Airplane Crash Data Since 1908”, sourced from http://www.planecrashinfo.com</a:t>
            </a:r>
            <a:endParaRPr lang="en-AU" sz="1600" dirty="0"/>
          </a:p>
          <a:p>
            <a:pPr marL="0" indent="0">
              <a:buNone/>
            </a:pPr>
            <a:r>
              <a:rPr lang="en-AU" sz="1600" dirty="0"/>
              <a:t>Data Limitations:</a:t>
            </a:r>
          </a:p>
          <a:p>
            <a:pPr marL="0" indent="0">
              <a:buNone/>
            </a:pPr>
            <a:r>
              <a:rPr lang="en-AU" sz="1600" dirty="0"/>
              <a:t>If I am in a crash, in which mode of transport am I most likely to survive?</a:t>
            </a:r>
          </a:p>
        </p:txBody>
      </p:sp>
    </p:spTree>
    <p:extLst>
      <p:ext uri="{BB962C8B-B14F-4D97-AF65-F5344CB8AC3E}">
        <p14:creationId xmlns:p14="http://schemas.microsoft.com/office/powerpoint/2010/main" val="2435629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561F-46C3-13B6-50D5-E6D9B76DE898}"/>
              </a:ext>
            </a:extLst>
          </p:cNvPr>
          <p:cNvSpPr>
            <a:spLocks noGrp="1"/>
          </p:cNvSpPr>
          <p:nvPr>
            <p:ph type="ctrTitle"/>
          </p:nvPr>
        </p:nvSpPr>
        <p:spPr>
          <a:xfrm>
            <a:off x="5060221" y="3307171"/>
            <a:ext cx="5127094" cy="1792760"/>
          </a:xfrm>
        </p:spPr>
        <p:txBody>
          <a:bodyPr>
            <a:normAutofit/>
          </a:bodyPr>
          <a:lstStyle/>
          <a:p>
            <a:pPr algn="l"/>
            <a:r>
              <a:rPr lang="en-AU" altLang="zh-CN" dirty="0"/>
              <a:t>Train Accident Data Analysis</a:t>
            </a:r>
            <a:endParaRPr lang="zh-CN" altLang="en-US" dirty="0"/>
          </a:p>
        </p:txBody>
      </p:sp>
      <p:pic>
        <p:nvPicPr>
          <p:cNvPr id="1026" name="Picture 2" descr="A revolution in railway communication - ITU News">
            <a:extLst>
              <a:ext uri="{FF2B5EF4-FFF2-40B4-BE49-F238E27FC236}">
                <a16:creationId xmlns:a16="http://schemas.microsoft.com/office/drawing/2014/main" id="{540E593E-5C4E-1881-D97A-02B691063A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4666" y="2954588"/>
            <a:ext cx="3765692" cy="25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279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4399A-B43E-CB3B-3A07-757686F8DA3C}"/>
              </a:ext>
            </a:extLst>
          </p:cNvPr>
          <p:cNvSpPr txBox="1"/>
          <p:nvPr/>
        </p:nvSpPr>
        <p:spPr>
          <a:xfrm>
            <a:off x="183631" y="296497"/>
            <a:ext cx="5450305" cy="461665"/>
          </a:xfrm>
          <a:prstGeom prst="rect">
            <a:avLst/>
          </a:prstGeom>
          <a:noFill/>
        </p:spPr>
        <p:txBody>
          <a:bodyPr wrap="square" rtlCol="0">
            <a:spAutoFit/>
          </a:bodyPr>
          <a:lstStyle/>
          <a:p>
            <a:r>
              <a:rPr lang="en-AU" altLang="zh-CN" sz="2400" b="1" dirty="0"/>
              <a:t>Question of Interests</a:t>
            </a:r>
            <a:endParaRPr lang="zh-CN" altLang="en-US" sz="2400" b="1" dirty="0"/>
          </a:p>
        </p:txBody>
      </p:sp>
      <p:sp>
        <p:nvSpPr>
          <p:cNvPr id="5" name="TextBox 4">
            <a:extLst>
              <a:ext uri="{FF2B5EF4-FFF2-40B4-BE49-F238E27FC236}">
                <a16:creationId xmlns:a16="http://schemas.microsoft.com/office/drawing/2014/main" id="{04DF7B2C-AC18-2EA6-03BC-301F5421D017}"/>
              </a:ext>
            </a:extLst>
          </p:cNvPr>
          <p:cNvSpPr txBox="1"/>
          <p:nvPr/>
        </p:nvSpPr>
        <p:spPr>
          <a:xfrm>
            <a:off x="2169240" y="4628312"/>
            <a:ext cx="5945844" cy="1228478"/>
          </a:xfrm>
          <a:prstGeom prst="rect">
            <a:avLst/>
          </a:prstGeom>
          <a:noFill/>
        </p:spPr>
        <p:txBody>
          <a:bodyPr wrap="square" rtlCol="0">
            <a:spAutoFit/>
          </a:bodyPr>
          <a:lstStyle/>
          <a:p>
            <a:pPr>
              <a:lnSpc>
                <a:spcPct val="200000"/>
              </a:lnSpc>
            </a:pPr>
            <a:r>
              <a:rPr lang="en-AU" altLang="zh-CN" sz="2000" dirty="0"/>
              <a:t>Whether train has become safer in the US, and what can be improved to make it safer? </a:t>
            </a:r>
          </a:p>
        </p:txBody>
      </p:sp>
      <p:cxnSp>
        <p:nvCxnSpPr>
          <p:cNvPr id="9" name="Straight Connector 8">
            <a:extLst>
              <a:ext uri="{FF2B5EF4-FFF2-40B4-BE49-F238E27FC236}">
                <a16:creationId xmlns:a16="http://schemas.microsoft.com/office/drawing/2014/main" id="{88754F9A-A182-D93C-FBEB-89E61C580C50}"/>
              </a:ext>
            </a:extLst>
          </p:cNvPr>
          <p:cNvCxnSpPr>
            <a:cxnSpLocks/>
          </p:cNvCxnSpPr>
          <p:nvPr/>
        </p:nvCxnSpPr>
        <p:spPr>
          <a:xfrm>
            <a:off x="0" y="764975"/>
            <a:ext cx="485907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6780BB9-9B70-4B25-F99C-4DC8FA09F87B}"/>
              </a:ext>
            </a:extLst>
          </p:cNvPr>
          <p:cNvPicPr>
            <a:picLocks noChangeAspect="1"/>
          </p:cNvPicPr>
          <p:nvPr/>
        </p:nvPicPr>
        <p:blipFill>
          <a:blip r:embed="rId3"/>
          <a:stretch>
            <a:fillRect/>
          </a:stretch>
        </p:blipFill>
        <p:spPr>
          <a:xfrm>
            <a:off x="353753" y="1001210"/>
            <a:ext cx="6486968" cy="3243484"/>
          </a:xfrm>
          <a:prstGeom prst="rect">
            <a:avLst/>
          </a:prstGeom>
        </p:spPr>
      </p:pic>
      <p:pic>
        <p:nvPicPr>
          <p:cNvPr id="2052" name="Picture 4" descr="Want to be a better public writer? Celebrate the versatility of the question  mark. - Poynter">
            <a:extLst>
              <a:ext uri="{FF2B5EF4-FFF2-40B4-BE49-F238E27FC236}">
                <a16:creationId xmlns:a16="http://schemas.microsoft.com/office/drawing/2014/main" id="{A6EE58A6-288F-4EFA-522F-B574F53C6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989" y="4855783"/>
            <a:ext cx="1110967" cy="80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615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4399A-B43E-CB3B-3A07-757686F8DA3C}"/>
              </a:ext>
            </a:extLst>
          </p:cNvPr>
          <p:cNvSpPr txBox="1"/>
          <p:nvPr/>
        </p:nvSpPr>
        <p:spPr>
          <a:xfrm>
            <a:off x="183631" y="296497"/>
            <a:ext cx="5450305" cy="461665"/>
          </a:xfrm>
          <a:prstGeom prst="rect">
            <a:avLst/>
          </a:prstGeom>
          <a:noFill/>
        </p:spPr>
        <p:txBody>
          <a:bodyPr wrap="square" rtlCol="0">
            <a:spAutoFit/>
          </a:bodyPr>
          <a:lstStyle/>
          <a:p>
            <a:r>
              <a:rPr lang="en-AU" altLang="zh-CN" sz="2400" b="1" dirty="0"/>
              <a:t>Data Strategy &amp; Sourcing</a:t>
            </a:r>
            <a:endParaRPr lang="zh-CN" altLang="en-US" sz="2400" b="1" dirty="0"/>
          </a:p>
        </p:txBody>
      </p:sp>
      <p:cxnSp>
        <p:nvCxnSpPr>
          <p:cNvPr id="9" name="Straight Connector 8">
            <a:extLst>
              <a:ext uri="{FF2B5EF4-FFF2-40B4-BE49-F238E27FC236}">
                <a16:creationId xmlns:a16="http://schemas.microsoft.com/office/drawing/2014/main" id="{88754F9A-A182-D93C-FBEB-89E61C580C50}"/>
              </a:ext>
            </a:extLst>
          </p:cNvPr>
          <p:cNvCxnSpPr>
            <a:cxnSpLocks/>
          </p:cNvCxnSpPr>
          <p:nvPr/>
        </p:nvCxnSpPr>
        <p:spPr>
          <a:xfrm>
            <a:off x="0" y="764975"/>
            <a:ext cx="4859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231F63-0456-B930-25C7-9F39335656C0}"/>
              </a:ext>
            </a:extLst>
          </p:cNvPr>
          <p:cNvSpPr txBox="1"/>
          <p:nvPr/>
        </p:nvSpPr>
        <p:spPr>
          <a:xfrm>
            <a:off x="320849" y="1099060"/>
            <a:ext cx="7372244" cy="369332"/>
          </a:xfrm>
          <a:prstGeom prst="rect">
            <a:avLst/>
          </a:prstGeom>
          <a:noFill/>
        </p:spPr>
        <p:txBody>
          <a:bodyPr wrap="square" rtlCol="0">
            <a:spAutoFit/>
          </a:bodyPr>
          <a:lstStyle/>
          <a:p>
            <a:r>
              <a:rPr lang="en-AU" altLang="zh-CN" dirty="0"/>
              <a:t>Understanding existing train accidents in US: </a:t>
            </a:r>
          </a:p>
        </p:txBody>
      </p:sp>
      <p:sp>
        <p:nvSpPr>
          <p:cNvPr id="8" name="TextBox 7">
            <a:extLst>
              <a:ext uri="{FF2B5EF4-FFF2-40B4-BE49-F238E27FC236}">
                <a16:creationId xmlns:a16="http://schemas.microsoft.com/office/drawing/2014/main" id="{3CF829A7-E330-D54B-0CCC-5A4762BF60E3}"/>
              </a:ext>
            </a:extLst>
          </p:cNvPr>
          <p:cNvSpPr txBox="1"/>
          <p:nvPr/>
        </p:nvSpPr>
        <p:spPr>
          <a:xfrm>
            <a:off x="320849" y="1487049"/>
            <a:ext cx="7372244" cy="923330"/>
          </a:xfrm>
          <a:prstGeom prst="rect">
            <a:avLst/>
          </a:prstGeom>
          <a:noFill/>
        </p:spPr>
        <p:txBody>
          <a:bodyPr wrap="square" rtlCol="0">
            <a:spAutoFit/>
          </a:bodyPr>
          <a:lstStyle/>
          <a:p>
            <a:r>
              <a:rPr lang="en-AU" altLang="zh-CN" b="1" dirty="0">
                <a:solidFill>
                  <a:schemeClr val="accent2">
                    <a:lumMod val="75000"/>
                  </a:schemeClr>
                </a:solidFill>
              </a:rPr>
              <a:t>Whether safe: </a:t>
            </a:r>
          </a:p>
          <a:p>
            <a:pPr marL="285750" indent="-285750">
              <a:buFont typeface="Arial" panose="020B0604020202020204" pitchFamily="34" charset="0"/>
              <a:buChar char="•"/>
            </a:pPr>
            <a:r>
              <a:rPr lang="en-AU" altLang="zh-CN" dirty="0"/>
              <a:t>Investigate total number of accidents against years</a:t>
            </a:r>
          </a:p>
          <a:p>
            <a:pPr marL="285750" indent="-285750">
              <a:buFont typeface="Arial" panose="020B0604020202020204" pitchFamily="34" charset="0"/>
              <a:buChar char="•"/>
            </a:pPr>
            <a:r>
              <a:rPr lang="en-AU" altLang="zh-CN" dirty="0"/>
              <a:t>Investigate total number of fatalities against years</a:t>
            </a:r>
          </a:p>
        </p:txBody>
      </p:sp>
      <p:sp>
        <p:nvSpPr>
          <p:cNvPr id="10" name="TextBox 9">
            <a:extLst>
              <a:ext uri="{FF2B5EF4-FFF2-40B4-BE49-F238E27FC236}">
                <a16:creationId xmlns:a16="http://schemas.microsoft.com/office/drawing/2014/main" id="{6669D4C2-0033-5953-0A2D-5A0379223216}"/>
              </a:ext>
            </a:extLst>
          </p:cNvPr>
          <p:cNvSpPr txBox="1"/>
          <p:nvPr/>
        </p:nvSpPr>
        <p:spPr>
          <a:xfrm>
            <a:off x="320849" y="2525332"/>
            <a:ext cx="7372244" cy="1200329"/>
          </a:xfrm>
          <a:prstGeom prst="rect">
            <a:avLst/>
          </a:prstGeom>
          <a:noFill/>
        </p:spPr>
        <p:txBody>
          <a:bodyPr wrap="square" rtlCol="0">
            <a:spAutoFit/>
          </a:bodyPr>
          <a:lstStyle/>
          <a:p>
            <a:r>
              <a:rPr lang="en-AU" altLang="zh-CN" b="1" dirty="0">
                <a:solidFill>
                  <a:schemeClr val="accent2">
                    <a:lumMod val="75000"/>
                  </a:schemeClr>
                </a:solidFill>
              </a:rPr>
              <a:t>What to be improved: </a:t>
            </a:r>
          </a:p>
          <a:p>
            <a:pPr marL="285750" indent="-285750">
              <a:buFont typeface="Arial" panose="020B0604020202020204" pitchFamily="34" charset="0"/>
              <a:buChar char="•"/>
            </a:pPr>
            <a:r>
              <a:rPr lang="en-AU" altLang="zh-CN" dirty="0"/>
              <a:t>Primary cause for these existing accidents </a:t>
            </a:r>
          </a:p>
          <a:p>
            <a:pPr marL="285750" indent="-285750">
              <a:buFont typeface="Arial" panose="020B0604020202020204" pitchFamily="34" charset="0"/>
              <a:buChar char="•"/>
            </a:pPr>
            <a:r>
              <a:rPr lang="en-AU" altLang="zh-CN" dirty="0"/>
              <a:t>Any location with more accident numbers</a:t>
            </a:r>
          </a:p>
          <a:p>
            <a:pPr marL="285750" indent="-285750">
              <a:buFont typeface="Arial" panose="020B0604020202020204" pitchFamily="34" charset="0"/>
              <a:buChar char="•"/>
            </a:pPr>
            <a:r>
              <a:rPr lang="en-AU" altLang="zh-CN" dirty="0"/>
              <a:t>Any factor is proved to be correlated to fatality </a:t>
            </a:r>
          </a:p>
        </p:txBody>
      </p:sp>
      <p:sp>
        <p:nvSpPr>
          <p:cNvPr id="12" name="TextBox 11">
            <a:extLst>
              <a:ext uri="{FF2B5EF4-FFF2-40B4-BE49-F238E27FC236}">
                <a16:creationId xmlns:a16="http://schemas.microsoft.com/office/drawing/2014/main" id="{C4E9E041-832C-5999-F5C2-A0A8677128D0}"/>
              </a:ext>
            </a:extLst>
          </p:cNvPr>
          <p:cNvSpPr txBox="1"/>
          <p:nvPr/>
        </p:nvSpPr>
        <p:spPr>
          <a:xfrm>
            <a:off x="1760742" y="4632287"/>
            <a:ext cx="7746387" cy="1754326"/>
          </a:xfrm>
          <a:prstGeom prst="rect">
            <a:avLst/>
          </a:prstGeom>
          <a:noFill/>
        </p:spPr>
        <p:txBody>
          <a:bodyPr wrap="square" rtlCol="0">
            <a:spAutoFit/>
          </a:bodyPr>
          <a:lstStyle/>
          <a:p>
            <a:pPr marL="285750" indent="-285750">
              <a:buFont typeface="Arial" panose="020B0604020202020204" pitchFamily="34" charset="0"/>
              <a:buChar char="•"/>
            </a:pPr>
            <a:r>
              <a:rPr lang="en-AU" altLang="zh-CN" u="sng" dirty="0"/>
              <a:t>Primary</a:t>
            </a:r>
            <a:r>
              <a:rPr lang="en-AU" altLang="zh-CN" dirty="0"/>
              <a:t>: </a:t>
            </a:r>
            <a:r>
              <a:rPr lang="en-US" altLang="zh-CN" dirty="0"/>
              <a:t>Rail Equipment Accident/Incident Data from FRA in the US Department of Transportation</a:t>
            </a:r>
            <a:endParaRPr lang="en-AU" altLang="zh-CN" dirty="0"/>
          </a:p>
          <a:p>
            <a:pPr marL="285750" indent="-285750">
              <a:buFont typeface="Arial" panose="020B0604020202020204" pitchFamily="34" charset="0"/>
              <a:buChar char="•"/>
            </a:pPr>
            <a:r>
              <a:rPr lang="en-AU" altLang="zh-CN" u="sng" dirty="0"/>
              <a:t>Info available</a:t>
            </a:r>
            <a:r>
              <a:rPr lang="en-AU" altLang="zh-CN" dirty="0"/>
              <a:t>: recording details of accidents, e.g., time related, equipment type, weather, railroad etc. </a:t>
            </a:r>
          </a:p>
          <a:p>
            <a:pPr marL="285750" indent="-285750">
              <a:buFont typeface="Arial" panose="020B0604020202020204" pitchFamily="34" charset="0"/>
              <a:buChar char="•"/>
            </a:pPr>
            <a:r>
              <a:rPr lang="en-AU" altLang="zh-CN" u="sng" dirty="0"/>
              <a:t>Available records</a:t>
            </a:r>
            <a:r>
              <a:rPr lang="en-AU" altLang="zh-CN" dirty="0"/>
              <a:t>: 214K rows and 159 columns recording from year 1975 till 2022. </a:t>
            </a:r>
          </a:p>
        </p:txBody>
      </p:sp>
      <p:sp>
        <p:nvSpPr>
          <p:cNvPr id="13" name="TextBox 12">
            <a:extLst>
              <a:ext uri="{FF2B5EF4-FFF2-40B4-BE49-F238E27FC236}">
                <a16:creationId xmlns:a16="http://schemas.microsoft.com/office/drawing/2014/main" id="{5EFA5DB3-D3F4-D755-269E-B695B49B9B5C}"/>
              </a:ext>
            </a:extLst>
          </p:cNvPr>
          <p:cNvSpPr txBox="1"/>
          <p:nvPr/>
        </p:nvSpPr>
        <p:spPr>
          <a:xfrm>
            <a:off x="320849" y="4927943"/>
            <a:ext cx="1546938" cy="830997"/>
          </a:xfrm>
          <a:prstGeom prst="rect">
            <a:avLst/>
          </a:prstGeom>
          <a:noFill/>
        </p:spPr>
        <p:txBody>
          <a:bodyPr wrap="square" rtlCol="0">
            <a:spAutoFit/>
          </a:bodyPr>
          <a:lstStyle/>
          <a:p>
            <a:r>
              <a:rPr lang="en-AU" altLang="zh-CN" sz="2400" b="1" dirty="0"/>
              <a:t>Data </a:t>
            </a:r>
          </a:p>
          <a:p>
            <a:r>
              <a:rPr lang="en-AU" altLang="zh-CN" sz="2400" b="1" dirty="0"/>
              <a:t>Source: </a:t>
            </a:r>
          </a:p>
        </p:txBody>
      </p:sp>
    </p:spTree>
    <p:extLst>
      <p:ext uri="{BB962C8B-B14F-4D97-AF65-F5344CB8AC3E}">
        <p14:creationId xmlns:p14="http://schemas.microsoft.com/office/powerpoint/2010/main" val="1928500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4399A-B43E-CB3B-3A07-757686F8DA3C}"/>
              </a:ext>
            </a:extLst>
          </p:cNvPr>
          <p:cNvSpPr txBox="1"/>
          <p:nvPr/>
        </p:nvSpPr>
        <p:spPr>
          <a:xfrm>
            <a:off x="183631" y="296497"/>
            <a:ext cx="5450305" cy="461665"/>
          </a:xfrm>
          <a:prstGeom prst="rect">
            <a:avLst/>
          </a:prstGeom>
          <a:noFill/>
        </p:spPr>
        <p:txBody>
          <a:bodyPr wrap="square" rtlCol="0">
            <a:spAutoFit/>
          </a:bodyPr>
          <a:lstStyle/>
          <a:p>
            <a:r>
              <a:rPr lang="en-AU" altLang="zh-CN" sz="2400" b="1" dirty="0"/>
              <a:t>Data Manipulation &amp; Analysis</a:t>
            </a:r>
            <a:endParaRPr lang="zh-CN" altLang="en-US" sz="2400" b="1" dirty="0"/>
          </a:p>
        </p:txBody>
      </p:sp>
      <p:cxnSp>
        <p:nvCxnSpPr>
          <p:cNvPr id="9" name="Straight Connector 8">
            <a:extLst>
              <a:ext uri="{FF2B5EF4-FFF2-40B4-BE49-F238E27FC236}">
                <a16:creationId xmlns:a16="http://schemas.microsoft.com/office/drawing/2014/main" id="{88754F9A-A182-D93C-FBEB-89E61C580C50}"/>
              </a:ext>
            </a:extLst>
          </p:cNvPr>
          <p:cNvCxnSpPr>
            <a:cxnSpLocks/>
          </p:cNvCxnSpPr>
          <p:nvPr/>
        </p:nvCxnSpPr>
        <p:spPr>
          <a:xfrm>
            <a:off x="0" y="764975"/>
            <a:ext cx="4859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F829A7-E330-D54B-0CCC-5A4762BF60E3}"/>
              </a:ext>
            </a:extLst>
          </p:cNvPr>
          <p:cNvSpPr txBox="1"/>
          <p:nvPr/>
        </p:nvSpPr>
        <p:spPr>
          <a:xfrm>
            <a:off x="586662" y="993382"/>
            <a:ext cx="7372244" cy="369332"/>
          </a:xfrm>
          <a:prstGeom prst="rect">
            <a:avLst/>
          </a:prstGeom>
          <a:noFill/>
        </p:spPr>
        <p:txBody>
          <a:bodyPr wrap="square" rtlCol="0">
            <a:spAutoFit/>
          </a:bodyPr>
          <a:lstStyle/>
          <a:p>
            <a:r>
              <a:rPr lang="en-AU" altLang="zh-CN" dirty="0"/>
              <a:t>Total number of accidents &amp; fatalities?</a:t>
            </a:r>
          </a:p>
        </p:txBody>
      </p:sp>
      <p:sp>
        <p:nvSpPr>
          <p:cNvPr id="3" name="Arrow: Right 2">
            <a:extLst>
              <a:ext uri="{FF2B5EF4-FFF2-40B4-BE49-F238E27FC236}">
                <a16:creationId xmlns:a16="http://schemas.microsoft.com/office/drawing/2014/main" id="{4DA0988F-89CA-6976-F108-D1450881A8C3}"/>
              </a:ext>
            </a:extLst>
          </p:cNvPr>
          <p:cNvSpPr/>
          <p:nvPr/>
        </p:nvSpPr>
        <p:spPr>
          <a:xfrm>
            <a:off x="119333" y="993382"/>
            <a:ext cx="403031"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3DD0FF21-AFE4-F30E-1EC9-8650F03F9A2F}"/>
              </a:ext>
            </a:extLst>
          </p:cNvPr>
          <p:cNvSpPr txBox="1"/>
          <p:nvPr/>
        </p:nvSpPr>
        <p:spPr>
          <a:xfrm>
            <a:off x="522363" y="1476416"/>
            <a:ext cx="9557302" cy="1477328"/>
          </a:xfrm>
          <a:prstGeom prst="rect">
            <a:avLst/>
          </a:prstGeom>
          <a:noFill/>
        </p:spPr>
        <p:txBody>
          <a:bodyPr wrap="square" rtlCol="0">
            <a:spAutoFit/>
          </a:bodyPr>
          <a:lstStyle/>
          <a:p>
            <a:pPr marL="285750" indent="-285750">
              <a:buFont typeface="Arial" panose="020B0604020202020204" pitchFamily="34" charset="0"/>
              <a:buChar char="•"/>
            </a:pPr>
            <a:r>
              <a:rPr lang="en-AU" altLang="zh-CN" dirty="0"/>
              <a:t>Each row of the dataset is a record, and count rows to get total accidents</a:t>
            </a:r>
          </a:p>
          <a:p>
            <a:pPr marL="285750" indent="-285750">
              <a:buFont typeface="Arial" panose="020B0604020202020204" pitchFamily="34" charset="0"/>
              <a:buChar char="•"/>
            </a:pPr>
            <a:r>
              <a:rPr lang="en-AU" altLang="zh-CN" i="1" dirty="0"/>
              <a:t>“Total Persons Killed” </a:t>
            </a:r>
            <a:r>
              <a:rPr lang="en-AU" altLang="zh-CN" dirty="0"/>
              <a:t>is available and using the sum() function </a:t>
            </a:r>
          </a:p>
          <a:p>
            <a:pPr marL="285750" indent="-285750">
              <a:buFont typeface="Arial" panose="020B0604020202020204" pitchFamily="34" charset="0"/>
              <a:buChar char="•"/>
            </a:pPr>
            <a:r>
              <a:rPr lang="en-AU" altLang="zh-CN" dirty="0"/>
              <a:t>Generate a line plot to show their trending performances</a:t>
            </a:r>
          </a:p>
          <a:p>
            <a:pPr marL="285750" indent="-285750">
              <a:buFont typeface="Arial" panose="020B0604020202020204" pitchFamily="34" charset="0"/>
              <a:buChar char="•"/>
            </a:pPr>
            <a:r>
              <a:rPr lang="en-AU" altLang="zh-CN" dirty="0"/>
              <a:t>10-year average number of accidents and fatalities are calculated to further prove trends</a:t>
            </a:r>
          </a:p>
        </p:txBody>
      </p:sp>
      <p:pic>
        <p:nvPicPr>
          <p:cNvPr id="4" name="Picture 3">
            <a:extLst>
              <a:ext uri="{FF2B5EF4-FFF2-40B4-BE49-F238E27FC236}">
                <a16:creationId xmlns:a16="http://schemas.microsoft.com/office/drawing/2014/main" id="{D3CB1128-B335-21ED-A6BA-DD2D8081D90D}"/>
              </a:ext>
            </a:extLst>
          </p:cNvPr>
          <p:cNvPicPr>
            <a:picLocks noChangeAspect="1"/>
          </p:cNvPicPr>
          <p:nvPr/>
        </p:nvPicPr>
        <p:blipFill>
          <a:blip r:embed="rId3"/>
          <a:stretch>
            <a:fillRect/>
          </a:stretch>
        </p:blipFill>
        <p:spPr>
          <a:xfrm>
            <a:off x="2280713" y="2790447"/>
            <a:ext cx="6706445" cy="3938383"/>
          </a:xfrm>
          <a:prstGeom prst="rect">
            <a:avLst/>
          </a:prstGeom>
        </p:spPr>
      </p:pic>
    </p:spTree>
    <p:extLst>
      <p:ext uri="{BB962C8B-B14F-4D97-AF65-F5344CB8AC3E}">
        <p14:creationId xmlns:p14="http://schemas.microsoft.com/office/powerpoint/2010/main" val="3185766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4399A-B43E-CB3B-3A07-757686F8DA3C}"/>
              </a:ext>
            </a:extLst>
          </p:cNvPr>
          <p:cNvSpPr txBox="1"/>
          <p:nvPr/>
        </p:nvSpPr>
        <p:spPr>
          <a:xfrm>
            <a:off x="183631" y="296497"/>
            <a:ext cx="5450305" cy="461665"/>
          </a:xfrm>
          <a:prstGeom prst="rect">
            <a:avLst/>
          </a:prstGeom>
          <a:noFill/>
        </p:spPr>
        <p:txBody>
          <a:bodyPr wrap="square" rtlCol="0">
            <a:spAutoFit/>
          </a:bodyPr>
          <a:lstStyle/>
          <a:p>
            <a:r>
              <a:rPr lang="en-AU" altLang="zh-CN" sz="2400" b="1" dirty="0"/>
              <a:t>Data Manipulation &amp; Analysis</a:t>
            </a:r>
            <a:endParaRPr lang="zh-CN" altLang="en-US" sz="2400" b="1" dirty="0"/>
          </a:p>
        </p:txBody>
      </p:sp>
      <p:cxnSp>
        <p:nvCxnSpPr>
          <p:cNvPr id="9" name="Straight Connector 8">
            <a:extLst>
              <a:ext uri="{FF2B5EF4-FFF2-40B4-BE49-F238E27FC236}">
                <a16:creationId xmlns:a16="http://schemas.microsoft.com/office/drawing/2014/main" id="{88754F9A-A182-D93C-FBEB-89E61C580C50}"/>
              </a:ext>
            </a:extLst>
          </p:cNvPr>
          <p:cNvCxnSpPr>
            <a:cxnSpLocks/>
          </p:cNvCxnSpPr>
          <p:nvPr/>
        </p:nvCxnSpPr>
        <p:spPr>
          <a:xfrm>
            <a:off x="0" y="764975"/>
            <a:ext cx="4859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F829A7-E330-D54B-0CCC-5A4762BF60E3}"/>
              </a:ext>
            </a:extLst>
          </p:cNvPr>
          <p:cNvSpPr txBox="1"/>
          <p:nvPr/>
        </p:nvSpPr>
        <p:spPr>
          <a:xfrm>
            <a:off x="586662" y="993382"/>
            <a:ext cx="7372244" cy="369332"/>
          </a:xfrm>
          <a:prstGeom prst="rect">
            <a:avLst/>
          </a:prstGeom>
          <a:noFill/>
        </p:spPr>
        <p:txBody>
          <a:bodyPr wrap="square" rtlCol="0">
            <a:spAutoFit/>
          </a:bodyPr>
          <a:lstStyle/>
          <a:p>
            <a:r>
              <a:rPr lang="en-AU" altLang="zh-CN" dirty="0"/>
              <a:t>Primary causes for existing train accidents?</a:t>
            </a:r>
          </a:p>
        </p:txBody>
      </p:sp>
      <p:sp>
        <p:nvSpPr>
          <p:cNvPr id="3" name="Arrow: Right 2">
            <a:extLst>
              <a:ext uri="{FF2B5EF4-FFF2-40B4-BE49-F238E27FC236}">
                <a16:creationId xmlns:a16="http://schemas.microsoft.com/office/drawing/2014/main" id="{4DA0988F-89CA-6976-F108-D1450881A8C3}"/>
              </a:ext>
            </a:extLst>
          </p:cNvPr>
          <p:cNvSpPr/>
          <p:nvPr/>
        </p:nvSpPr>
        <p:spPr>
          <a:xfrm>
            <a:off x="119333" y="993382"/>
            <a:ext cx="403031"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3DD0FF21-AFE4-F30E-1EC9-8650F03F9A2F}"/>
              </a:ext>
            </a:extLst>
          </p:cNvPr>
          <p:cNvSpPr txBox="1"/>
          <p:nvPr/>
        </p:nvSpPr>
        <p:spPr>
          <a:xfrm>
            <a:off x="522364" y="1476416"/>
            <a:ext cx="4859080" cy="2585323"/>
          </a:xfrm>
          <a:prstGeom prst="rect">
            <a:avLst/>
          </a:prstGeom>
          <a:noFill/>
        </p:spPr>
        <p:txBody>
          <a:bodyPr wrap="square" rtlCol="0">
            <a:spAutoFit/>
          </a:bodyPr>
          <a:lstStyle/>
          <a:p>
            <a:pPr marL="285750" indent="-285750">
              <a:buFont typeface="Arial" panose="020B0604020202020204" pitchFamily="34" charset="0"/>
              <a:buChar char="•"/>
            </a:pPr>
            <a:r>
              <a:rPr lang="en-AU" altLang="zh-CN" dirty="0"/>
              <a:t>“</a:t>
            </a:r>
            <a:r>
              <a:rPr lang="en-AU" altLang="zh-CN" i="1" dirty="0"/>
              <a:t>Primary Accident Cause Code</a:t>
            </a:r>
            <a:r>
              <a:rPr lang="en-AU" altLang="zh-CN" dirty="0"/>
              <a:t>” is recorded (</a:t>
            </a:r>
            <a:r>
              <a:rPr lang="en-AU" altLang="zh-CN" sz="1600" dirty="0"/>
              <a:t>each accident is only with one primary cause</a:t>
            </a:r>
            <a:r>
              <a:rPr lang="en-AU" altLang="zh-CN" dirty="0"/>
              <a:t>)</a:t>
            </a:r>
          </a:p>
          <a:p>
            <a:pPr marL="285750" indent="-285750">
              <a:buFont typeface="Arial" panose="020B0604020202020204" pitchFamily="34" charset="0"/>
              <a:buChar char="•"/>
            </a:pPr>
            <a:r>
              <a:rPr lang="en-AU" altLang="zh-CN" dirty="0"/>
              <a:t>The file with all codes is available from FRA (390 codes in total), categorized into 5 causes (available below)</a:t>
            </a:r>
          </a:p>
          <a:p>
            <a:pPr marL="285750" indent="-285750">
              <a:buFont typeface="Arial" panose="020B0604020202020204" pitchFamily="34" charset="0"/>
              <a:buChar char="•"/>
            </a:pPr>
            <a:r>
              <a:rPr lang="en-AU" altLang="zh-CN" dirty="0"/>
              <a:t>Generate a bar plot showing the total number of accidents under each cause  </a:t>
            </a:r>
          </a:p>
          <a:p>
            <a:pPr marL="285750" indent="-285750">
              <a:buFont typeface="Arial" panose="020B0604020202020204" pitchFamily="34" charset="0"/>
              <a:buChar char="•"/>
            </a:pPr>
            <a:endParaRPr lang="en-AU" altLang="zh-CN" dirty="0"/>
          </a:p>
        </p:txBody>
      </p:sp>
      <p:pic>
        <p:nvPicPr>
          <p:cNvPr id="5" name="Picture 4">
            <a:extLst>
              <a:ext uri="{FF2B5EF4-FFF2-40B4-BE49-F238E27FC236}">
                <a16:creationId xmlns:a16="http://schemas.microsoft.com/office/drawing/2014/main" id="{48800AA4-FEF5-E689-0825-B5F9B3064193}"/>
              </a:ext>
            </a:extLst>
          </p:cNvPr>
          <p:cNvPicPr>
            <a:picLocks noChangeAspect="1"/>
          </p:cNvPicPr>
          <p:nvPr/>
        </p:nvPicPr>
        <p:blipFill>
          <a:blip r:embed="rId3"/>
          <a:stretch>
            <a:fillRect/>
          </a:stretch>
        </p:blipFill>
        <p:spPr>
          <a:xfrm>
            <a:off x="5543107" y="903653"/>
            <a:ext cx="5953125" cy="5657850"/>
          </a:xfrm>
          <a:prstGeom prst="rect">
            <a:avLst/>
          </a:prstGeom>
        </p:spPr>
      </p:pic>
      <p:pic>
        <p:nvPicPr>
          <p:cNvPr id="15" name="Picture 14">
            <a:extLst>
              <a:ext uri="{FF2B5EF4-FFF2-40B4-BE49-F238E27FC236}">
                <a16:creationId xmlns:a16="http://schemas.microsoft.com/office/drawing/2014/main" id="{44E44AFD-8664-E7C5-9BC3-4C106F9CD99F}"/>
              </a:ext>
            </a:extLst>
          </p:cNvPr>
          <p:cNvPicPr>
            <a:picLocks noChangeAspect="1"/>
          </p:cNvPicPr>
          <p:nvPr/>
        </p:nvPicPr>
        <p:blipFill>
          <a:blip r:embed="rId4"/>
          <a:stretch>
            <a:fillRect/>
          </a:stretch>
        </p:blipFill>
        <p:spPr>
          <a:xfrm>
            <a:off x="510165" y="4073918"/>
            <a:ext cx="5067300" cy="1790700"/>
          </a:xfrm>
          <a:prstGeom prst="rect">
            <a:avLst/>
          </a:prstGeom>
        </p:spPr>
      </p:pic>
      <p:sp>
        <p:nvSpPr>
          <p:cNvPr id="16" name="TextBox 15">
            <a:extLst>
              <a:ext uri="{FF2B5EF4-FFF2-40B4-BE49-F238E27FC236}">
                <a16:creationId xmlns:a16="http://schemas.microsoft.com/office/drawing/2014/main" id="{B215048E-FEF6-272F-D34F-88805AEF1299}"/>
              </a:ext>
            </a:extLst>
          </p:cNvPr>
          <p:cNvSpPr txBox="1"/>
          <p:nvPr/>
        </p:nvSpPr>
        <p:spPr>
          <a:xfrm>
            <a:off x="488006" y="5992395"/>
            <a:ext cx="4336715" cy="261610"/>
          </a:xfrm>
          <a:prstGeom prst="rect">
            <a:avLst/>
          </a:prstGeom>
          <a:noFill/>
        </p:spPr>
        <p:txBody>
          <a:bodyPr wrap="square" rtlCol="0">
            <a:spAutoFit/>
          </a:bodyPr>
          <a:lstStyle/>
          <a:p>
            <a:r>
              <a:rPr lang="en-AU" altLang="zh-CN" sz="1100" dirty="0"/>
              <a:t>Source: FRA Office of Safety Analysis</a:t>
            </a:r>
            <a:endParaRPr lang="zh-CN" altLang="en-US" sz="1100" dirty="0"/>
          </a:p>
        </p:txBody>
      </p:sp>
    </p:spTree>
    <p:extLst>
      <p:ext uri="{BB962C8B-B14F-4D97-AF65-F5344CB8AC3E}">
        <p14:creationId xmlns:p14="http://schemas.microsoft.com/office/powerpoint/2010/main" val="3421093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4399A-B43E-CB3B-3A07-757686F8DA3C}"/>
              </a:ext>
            </a:extLst>
          </p:cNvPr>
          <p:cNvSpPr txBox="1"/>
          <p:nvPr/>
        </p:nvSpPr>
        <p:spPr>
          <a:xfrm>
            <a:off x="183631" y="296497"/>
            <a:ext cx="5450305" cy="461665"/>
          </a:xfrm>
          <a:prstGeom prst="rect">
            <a:avLst/>
          </a:prstGeom>
          <a:noFill/>
        </p:spPr>
        <p:txBody>
          <a:bodyPr wrap="square" rtlCol="0">
            <a:spAutoFit/>
          </a:bodyPr>
          <a:lstStyle/>
          <a:p>
            <a:r>
              <a:rPr lang="en-AU" altLang="zh-CN" sz="2400" b="1" dirty="0"/>
              <a:t>Data Manipulation &amp; Analysis</a:t>
            </a:r>
            <a:endParaRPr lang="zh-CN" altLang="en-US" sz="2400" b="1" dirty="0"/>
          </a:p>
        </p:txBody>
      </p:sp>
      <p:cxnSp>
        <p:nvCxnSpPr>
          <p:cNvPr id="9" name="Straight Connector 8">
            <a:extLst>
              <a:ext uri="{FF2B5EF4-FFF2-40B4-BE49-F238E27FC236}">
                <a16:creationId xmlns:a16="http://schemas.microsoft.com/office/drawing/2014/main" id="{88754F9A-A182-D93C-FBEB-89E61C580C50}"/>
              </a:ext>
            </a:extLst>
          </p:cNvPr>
          <p:cNvCxnSpPr>
            <a:cxnSpLocks/>
          </p:cNvCxnSpPr>
          <p:nvPr/>
        </p:nvCxnSpPr>
        <p:spPr>
          <a:xfrm>
            <a:off x="0" y="764975"/>
            <a:ext cx="4859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F829A7-E330-D54B-0CCC-5A4762BF60E3}"/>
              </a:ext>
            </a:extLst>
          </p:cNvPr>
          <p:cNvSpPr txBox="1"/>
          <p:nvPr/>
        </p:nvSpPr>
        <p:spPr>
          <a:xfrm>
            <a:off x="586662" y="993382"/>
            <a:ext cx="7372244" cy="369332"/>
          </a:xfrm>
          <a:prstGeom prst="rect">
            <a:avLst/>
          </a:prstGeom>
          <a:noFill/>
        </p:spPr>
        <p:txBody>
          <a:bodyPr wrap="square" rtlCol="0">
            <a:spAutoFit/>
          </a:bodyPr>
          <a:lstStyle/>
          <a:p>
            <a:r>
              <a:rPr lang="en-AU" altLang="zh-CN" dirty="0"/>
              <a:t>Any location with more accident numbers?</a:t>
            </a:r>
          </a:p>
        </p:txBody>
      </p:sp>
      <p:sp>
        <p:nvSpPr>
          <p:cNvPr id="3" name="Arrow: Right 2">
            <a:extLst>
              <a:ext uri="{FF2B5EF4-FFF2-40B4-BE49-F238E27FC236}">
                <a16:creationId xmlns:a16="http://schemas.microsoft.com/office/drawing/2014/main" id="{4DA0988F-89CA-6976-F108-D1450881A8C3}"/>
              </a:ext>
            </a:extLst>
          </p:cNvPr>
          <p:cNvSpPr/>
          <p:nvPr/>
        </p:nvSpPr>
        <p:spPr>
          <a:xfrm>
            <a:off x="119333" y="993382"/>
            <a:ext cx="403031"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3DD0FF21-AFE4-F30E-1EC9-8650F03F9A2F}"/>
              </a:ext>
            </a:extLst>
          </p:cNvPr>
          <p:cNvSpPr txBox="1"/>
          <p:nvPr/>
        </p:nvSpPr>
        <p:spPr>
          <a:xfrm>
            <a:off x="522364" y="1476416"/>
            <a:ext cx="3496743" cy="2585323"/>
          </a:xfrm>
          <a:prstGeom prst="rect">
            <a:avLst/>
          </a:prstGeom>
          <a:noFill/>
        </p:spPr>
        <p:txBody>
          <a:bodyPr wrap="square" rtlCol="0">
            <a:spAutoFit/>
          </a:bodyPr>
          <a:lstStyle/>
          <a:p>
            <a:pPr marL="285750" indent="-285750">
              <a:buFont typeface="Arial" panose="020B0604020202020204" pitchFamily="34" charset="0"/>
              <a:buChar char="•"/>
            </a:pPr>
            <a:r>
              <a:rPr lang="en-AU" altLang="zh-CN" dirty="0"/>
              <a:t>“</a:t>
            </a:r>
            <a:r>
              <a:rPr lang="en-AU" altLang="zh-CN" i="1" dirty="0"/>
              <a:t>Latitude</a:t>
            </a:r>
            <a:r>
              <a:rPr lang="en-AU" altLang="zh-CN" dirty="0"/>
              <a:t>” &amp; “Longitude” of accident locations are recorded in datasets</a:t>
            </a:r>
          </a:p>
          <a:p>
            <a:pPr marL="285750" indent="-285750">
              <a:buFont typeface="Arial" panose="020B0604020202020204" pitchFamily="34" charset="0"/>
              <a:buChar char="•"/>
            </a:pPr>
            <a:r>
              <a:rPr lang="en-AU" altLang="zh-CN" dirty="0"/>
              <a:t>Generate a heatmap to show any place with higher </a:t>
            </a:r>
            <a:r>
              <a:rPr lang="en-AU" altLang="zh-CN"/>
              <a:t>accident occurrences</a:t>
            </a:r>
            <a:endParaRPr lang="en-AU" altLang="zh-CN" dirty="0"/>
          </a:p>
          <a:p>
            <a:pPr marL="285750" indent="-285750">
              <a:buFont typeface="Arial" panose="020B0604020202020204" pitchFamily="34" charset="0"/>
              <a:buChar char="•"/>
            </a:pPr>
            <a:endParaRPr lang="en-AU" altLang="zh-CN" dirty="0"/>
          </a:p>
          <a:p>
            <a:pPr marL="285750" indent="-285750">
              <a:buFont typeface="Arial" panose="020B0604020202020204" pitchFamily="34" charset="0"/>
              <a:buChar char="•"/>
            </a:pPr>
            <a:endParaRPr lang="en-AU" altLang="zh-CN" dirty="0"/>
          </a:p>
          <a:p>
            <a:pPr marL="285750" indent="-285750">
              <a:buFont typeface="Arial" panose="020B0604020202020204" pitchFamily="34" charset="0"/>
              <a:buChar char="•"/>
            </a:pPr>
            <a:endParaRPr lang="en-AU" altLang="zh-CN" dirty="0"/>
          </a:p>
        </p:txBody>
      </p:sp>
      <p:pic>
        <p:nvPicPr>
          <p:cNvPr id="6" name="Picture 5">
            <a:extLst>
              <a:ext uri="{FF2B5EF4-FFF2-40B4-BE49-F238E27FC236}">
                <a16:creationId xmlns:a16="http://schemas.microsoft.com/office/drawing/2014/main" id="{DD964D6D-3DBC-EB05-A70C-3A45EEE30EA0}"/>
              </a:ext>
            </a:extLst>
          </p:cNvPr>
          <p:cNvPicPr>
            <a:picLocks noChangeAspect="1"/>
          </p:cNvPicPr>
          <p:nvPr/>
        </p:nvPicPr>
        <p:blipFill>
          <a:blip r:embed="rId3"/>
          <a:stretch>
            <a:fillRect/>
          </a:stretch>
        </p:blipFill>
        <p:spPr>
          <a:xfrm>
            <a:off x="4375296" y="1692258"/>
            <a:ext cx="7372243" cy="3858370"/>
          </a:xfrm>
          <a:prstGeom prst="rect">
            <a:avLst/>
          </a:prstGeom>
        </p:spPr>
      </p:pic>
    </p:spTree>
    <p:extLst>
      <p:ext uri="{BB962C8B-B14F-4D97-AF65-F5344CB8AC3E}">
        <p14:creationId xmlns:p14="http://schemas.microsoft.com/office/powerpoint/2010/main" val="226595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4399A-B43E-CB3B-3A07-757686F8DA3C}"/>
              </a:ext>
            </a:extLst>
          </p:cNvPr>
          <p:cNvSpPr txBox="1"/>
          <p:nvPr/>
        </p:nvSpPr>
        <p:spPr>
          <a:xfrm>
            <a:off x="183631" y="296497"/>
            <a:ext cx="5450305" cy="461665"/>
          </a:xfrm>
          <a:prstGeom prst="rect">
            <a:avLst/>
          </a:prstGeom>
          <a:noFill/>
        </p:spPr>
        <p:txBody>
          <a:bodyPr wrap="square" rtlCol="0">
            <a:spAutoFit/>
          </a:bodyPr>
          <a:lstStyle/>
          <a:p>
            <a:r>
              <a:rPr lang="en-AU" altLang="zh-CN" sz="2400" b="1" dirty="0"/>
              <a:t>Data Manipulation &amp; Analysis</a:t>
            </a:r>
            <a:endParaRPr lang="zh-CN" altLang="en-US" sz="2400" b="1" dirty="0"/>
          </a:p>
        </p:txBody>
      </p:sp>
      <p:cxnSp>
        <p:nvCxnSpPr>
          <p:cNvPr id="9" name="Straight Connector 8">
            <a:extLst>
              <a:ext uri="{FF2B5EF4-FFF2-40B4-BE49-F238E27FC236}">
                <a16:creationId xmlns:a16="http://schemas.microsoft.com/office/drawing/2014/main" id="{88754F9A-A182-D93C-FBEB-89E61C580C50}"/>
              </a:ext>
            </a:extLst>
          </p:cNvPr>
          <p:cNvCxnSpPr>
            <a:cxnSpLocks/>
          </p:cNvCxnSpPr>
          <p:nvPr/>
        </p:nvCxnSpPr>
        <p:spPr>
          <a:xfrm>
            <a:off x="0" y="764975"/>
            <a:ext cx="4859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F829A7-E330-D54B-0CCC-5A4762BF60E3}"/>
              </a:ext>
            </a:extLst>
          </p:cNvPr>
          <p:cNvSpPr txBox="1"/>
          <p:nvPr/>
        </p:nvSpPr>
        <p:spPr>
          <a:xfrm>
            <a:off x="586662" y="993382"/>
            <a:ext cx="7372244" cy="369332"/>
          </a:xfrm>
          <a:prstGeom prst="rect">
            <a:avLst/>
          </a:prstGeom>
          <a:noFill/>
        </p:spPr>
        <p:txBody>
          <a:bodyPr wrap="square" rtlCol="0">
            <a:spAutoFit/>
          </a:bodyPr>
          <a:lstStyle/>
          <a:p>
            <a:r>
              <a:rPr lang="en-AU" altLang="zh-CN" dirty="0"/>
              <a:t>Any factor is proved to be correlated to fatality? </a:t>
            </a:r>
          </a:p>
        </p:txBody>
      </p:sp>
      <p:sp>
        <p:nvSpPr>
          <p:cNvPr id="3" name="Arrow: Right 2">
            <a:extLst>
              <a:ext uri="{FF2B5EF4-FFF2-40B4-BE49-F238E27FC236}">
                <a16:creationId xmlns:a16="http://schemas.microsoft.com/office/drawing/2014/main" id="{4DA0988F-89CA-6976-F108-D1450881A8C3}"/>
              </a:ext>
            </a:extLst>
          </p:cNvPr>
          <p:cNvSpPr/>
          <p:nvPr/>
        </p:nvSpPr>
        <p:spPr>
          <a:xfrm>
            <a:off x="119333" y="993382"/>
            <a:ext cx="403031"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3DD0FF21-AFE4-F30E-1EC9-8650F03F9A2F}"/>
              </a:ext>
            </a:extLst>
          </p:cNvPr>
          <p:cNvSpPr txBox="1"/>
          <p:nvPr/>
        </p:nvSpPr>
        <p:spPr>
          <a:xfrm>
            <a:off x="491806" y="1591120"/>
            <a:ext cx="5604194" cy="3139321"/>
          </a:xfrm>
          <a:prstGeom prst="rect">
            <a:avLst/>
          </a:prstGeom>
          <a:noFill/>
        </p:spPr>
        <p:txBody>
          <a:bodyPr wrap="square" rtlCol="0">
            <a:spAutoFit/>
          </a:bodyPr>
          <a:lstStyle/>
          <a:p>
            <a:pPr marL="285750" indent="-285750">
              <a:buFont typeface="Arial" panose="020B0604020202020204" pitchFamily="34" charset="0"/>
              <a:buChar char="•"/>
            </a:pPr>
            <a:r>
              <a:rPr lang="en-AU" altLang="zh-CN" dirty="0"/>
              <a:t>“Train Speed” is available, and there are 214154 records with speed info for recorded 47 years (</a:t>
            </a:r>
            <a:r>
              <a:rPr lang="en-AU" altLang="zh-CN" sz="1600" dirty="0"/>
              <a:t>the max 545 mph is ignored</a:t>
            </a:r>
            <a:r>
              <a:rPr lang="en-AU" altLang="zh-CN" dirty="0"/>
              <a:t>)</a:t>
            </a:r>
          </a:p>
          <a:p>
            <a:pPr marL="285750" indent="-285750">
              <a:buFont typeface="Arial" panose="020B0604020202020204" pitchFamily="34" charset="0"/>
              <a:buChar char="•"/>
            </a:pPr>
            <a:r>
              <a:rPr lang="en-AU" altLang="zh-CN" dirty="0"/>
              <a:t>Speed is divided into 4 segments: </a:t>
            </a:r>
          </a:p>
          <a:p>
            <a:r>
              <a:rPr lang="en-AU" altLang="zh-CN" dirty="0"/>
              <a:t>    0-30 mph; 31-60 mph; 61-100 mph; over 100mph</a:t>
            </a:r>
          </a:p>
          <a:p>
            <a:pPr marL="285750" indent="-285750">
              <a:buFont typeface="Arial" panose="020B0604020202020204" pitchFamily="34" charset="0"/>
              <a:buChar char="•"/>
            </a:pPr>
            <a:r>
              <a:rPr lang="en-AU" altLang="zh-CN" dirty="0"/>
              <a:t>Scatter plots and linear regression are adopted to qualitatively and quantitatively see whether any correlations (all absolute r_values are below 0.2)</a:t>
            </a:r>
          </a:p>
          <a:p>
            <a:pPr marL="285750" indent="-285750">
              <a:buFont typeface="Arial" panose="020B0604020202020204" pitchFamily="34" charset="0"/>
              <a:buChar char="•"/>
            </a:pPr>
            <a:endParaRPr lang="en-AU" altLang="zh-CN" dirty="0"/>
          </a:p>
          <a:p>
            <a:pPr marL="285750" indent="-285750">
              <a:buFont typeface="Arial" panose="020B0604020202020204" pitchFamily="34" charset="0"/>
              <a:buChar char="•"/>
            </a:pPr>
            <a:endParaRPr lang="en-AU" altLang="zh-CN" dirty="0"/>
          </a:p>
          <a:p>
            <a:pPr marL="285750" indent="-285750">
              <a:buFont typeface="Arial" panose="020B0604020202020204" pitchFamily="34" charset="0"/>
              <a:buChar char="•"/>
            </a:pPr>
            <a:endParaRPr lang="en-AU" altLang="zh-CN" dirty="0"/>
          </a:p>
        </p:txBody>
      </p:sp>
      <p:pic>
        <p:nvPicPr>
          <p:cNvPr id="1026" name="Picture 2">
            <a:extLst>
              <a:ext uri="{FF2B5EF4-FFF2-40B4-BE49-F238E27FC236}">
                <a16:creationId xmlns:a16="http://schemas.microsoft.com/office/drawing/2014/main" id="{5336258E-8BB2-005A-FD2B-D050074A1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743" y="1591120"/>
            <a:ext cx="2549697" cy="1855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611D95-DB98-132D-62DF-6A7AA5EAA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2612" y="1591120"/>
            <a:ext cx="2547583" cy="185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F362AEE-D80B-B0C9-DAAC-C9DDE882C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5743" y="3909934"/>
            <a:ext cx="2549697" cy="18555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21DF987-D7A9-A481-F1B4-A0CA369ADA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2612" y="3909934"/>
            <a:ext cx="2547582" cy="185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75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4399A-B43E-CB3B-3A07-757686F8DA3C}"/>
              </a:ext>
            </a:extLst>
          </p:cNvPr>
          <p:cNvSpPr txBox="1"/>
          <p:nvPr/>
        </p:nvSpPr>
        <p:spPr>
          <a:xfrm>
            <a:off x="183631" y="296497"/>
            <a:ext cx="5450305" cy="461665"/>
          </a:xfrm>
          <a:prstGeom prst="rect">
            <a:avLst/>
          </a:prstGeom>
          <a:noFill/>
        </p:spPr>
        <p:txBody>
          <a:bodyPr wrap="square" rtlCol="0">
            <a:spAutoFit/>
          </a:bodyPr>
          <a:lstStyle/>
          <a:p>
            <a:r>
              <a:rPr lang="en-AU" altLang="zh-CN" sz="2400" b="1" dirty="0"/>
              <a:t>Summary</a:t>
            </a:r>
            <a:endParaRPr lang="zh-CN" altLang="en-US" sz="2400" b="1" dirty="0"/>
          </a:p>
        </p:txBody>
      </p:sp>
      <p:sp>
        <p:nvSpPr>
          <p:cNvPr id="5" name="TextBox 4">
            <a:extLst>
              <a:ext uri="{FF2B5EF4-FFF2-40B4-BE49-F238E27FC236}">
                <a16:creationId xmlns:a16="http://schemas.microsoft.com/office/drawing/2014/main" id="{04DF7B2C-AC18-2EA6-03BC-301F5421D017}"/>
              </a:ext>
            </a:extLst>
          </p:cNvPr>
          <p:cNvSpPr txBox="1"/>
          <p:nvPr/>
        </p:nvSpPr>
        <p:spPr>
          <a:xfrm>
            <a:off x="1179547" y="1258035"/>
            <a:ext cx="11012453" cy="1938992"/>
          </a:xfrm>
          <a:prstGeom prst="rect">
            <a:avLst/>
          </a:prstGeom>
          <a:noFill/>
        </p:spPr>
        <p:txBody>
          <a:bodyPr wrap="square" rtlCol="0">
            <a:spAutoFit/>
          </a:bodyPr>
          <a:lstStyle/>
          <a:p>
            <a:r>
              <a:rPr lang="en-AU" altLang="zh-CN" sz="2000" dirty="0"/>
              <a:t>The total number of train accidents has reduced to an average level of 2,500 for 10 years (2012-2021) from an average level of 3,500 (1992-2001, 2002-2011); while for fatalities, the 10-year average level has reduced from 80 (1992-2001, 2002-2011) to 65 (2012-2021).</a:t>
            </a:r>
          </a:p>
          <a:p>
            <a:r>
              <a:rPr lang="en-AU" altLang="zh-CN" sz="2000" dirty="0"/>
              <a:t>The data imply that in the US train has become safer between 2012 – 2021, but some limitations of this conclusion include impacts of covid-19 with fewer train movements are not considered. </a:t>
            </a:r>
          </a:p>
        </p:txBody>
      </p:sp>
      <p:cxnSp>
        <p:nvCxnSpPr>
          <p:cNvPr id="9" name="Straight Connector 8">
            <a:extLst>
              <a:ext uri="{FF2B5EF4-FFF2-40B4-BE49-F238E27FC236}">
                <a16:creationId xmlns:a16="http://schemas.microsoft.com/office/drawing/2014/main" id="{88754F9A-A182-D93C-FBEB-89E61C580C50}"/>
              </a:ext>
            </a:extLst>
          </p:cNvPr>
          <p:cNvCxnSpPr>
            <a:cxnSpLocks/>
          </p:cNvCxnSpPr>
          <p:nvPr/>
        </p:nvCxnSpPr>
        <p:spPr>
          <a:xfrm>
            <a:off x="0" y="764975"/>
            <a:ext cx="48590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59A9DC-CECF-C197-4779-321C52CB1F5A}"/>
              </a:ext>
            </a:extLst>
          </p:cNvPr>
          <p:cNvSpPr txBox="1"/>
          <p:nvPr/>
        </p:nvSpPr>
        <p:spPr>
          <a:xfrm>
            <a:off x="1179547" y="4150671"/>
            <a:ext cx="10684556" cy="1631216"/>
          </a:xfrm>
          <a:prstGeom prst="rect">
            <a:avLst/>
          </a:prstGeom>
          <a:noFill/>
        </p:spPr>
        <p:txBody>
          <a:bodyPr wrap="square" rtlCol="0">
            <a:spAutoFit/>
          </a:bodyPr>
          <a:lstStyle/>
          <a:p>
            <a:r>
              <a:rPr lang="en-AU" altLang="zh-CN" sz="2000" dirty="0"/>
              <a:t>The human factor is the primary cause for years between 2012-2021, specifically among 24,832 accidents 38.9% is due to human factors; location-wise, many major cities like New York, Chicago, and Houston are still with high occurrences, which suggests that more resources may be invested on staff training and these cities to improve overall train safety in the US. </a:t>
            </a:r>
          </a:p>
        </p:txBody>
      </p:sp>
      <p:pic>
        <p:nvPicPr>
          <p:cNvPr id="2050" name="Picture 2" descr="Basic Handgun Safety">
            <a:extLst>
              <a:ext uri="{FF2B5EF4-FFF2-40B4-BE49-F238E27FC236}">
                <a16:creationId xmlns:a16="http://schemas.microsoft.com/office/drawing/2014/main" id="{C1808814-AE5F-9B10-C776-0EBB10CBF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62" y="1669312"/>
            <a:ext cx="888896" cy="8888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delaide to improve public transport for blind and low vision passengers •  Glam Adelaide">
            <a:extLst>
              <a:ext uri="{FF2B5EF4-FFF2-40B4-BE49-F238E27FC236}">
                <a16:creationId xmlns:a16="http://schemas.microsoft.com/office/drawing/2014/main" id="{48DF15B5-DEC9-3A24-3C19-74B146C9A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62" y="4299792"/>
            <a:ext cx="999585" cy="133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531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4E77-B05F-4F82-96BE-E309825E176C}"/>
              </a:ext>
            </a:extLst>
          </p:cNvPr>
          <p:cNvSpPr>
            <a:spLocks noGrp="1"/>
          </p:cNvSpPr>
          <p:nvPr>
            <p:ph type="ctrTitle"/>
          </p:nvPr>
        </p:nvSpPr>
        <p:spPr>
          <a:xfrm>
            <a:off x="591671" y="1113551"/>
            <a:ext cx="8659905" cy="1646302"/>
          </a:xfrm>
        </p:spPr>
        <p:txBody>
          <a:bodyPr/>
          <a:lstStyle/>
          <a:p>
            <a:pPr algn="ctr"/>
            <a:r>
              <a:rPr lang="en-AU" sz="4600" dirty="0"/>
              <a:t>Motor Vehicle Traffic Crashes Analysis for the USA</a:t>
            </a:r>
          </a:p>
        </p:txBody>
      </p:sp>
      <p:pic>
        <p:nvPicPr>
          <p:cNvPr id="5" name="Picture 4">
            <a:extLst>
              <a:ext uri="{FF2B5EF4-FFF2-40B4-BE49-F238E27FC236}">
                <a16:creationId xmlns:a16="http://schemas.microsoft.com/office/drawing/2014/main" id="{59EFCF5A-7782-411E-9C99-ACAC6BB304CD}"/>
              </a:ext>
            </a:extLst>
          </p:cNvPr>
          <p:cNvPicPr>
            <a:picLocks noChangeAspect="1"/>
          </p:cNvPicPr>
          <p:nvPr/>
        </p:nvPicPr>
        <p:blipFill>
          <a:blip r:embed="rId2"/>
          <a:stretch>
            <a:fillRect/>
          </a:stretch>
        </p:blipFill>
        <p:spPr>
          <a:xfrm>
            <a:off x="1461305" y="3152695"/>
            <a:ext cx="7212287" cy="2826764"/>
          </a:xfrm>
          <a:prstGeom prst="rect">
            <a:avLst/>
          </a:prstGeom>
        </p:spPr>
      </p:pic>
    </p:spTree>
    <p:extLst>
      <p:ext uri="{BB962C8B-B14F-4D97-AF65-F5344CB8AC3E}">
        <p14:creationId xmlns:p14="http://schemas.microsoft.com/office/powerpoint/2010/main" val="72104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BF32-4BA5-3114-F9A1-983C2773AA1D}"/>
              </a:ext>
            </a:extLst>
          </p:cNvPr>
          <p:cNvSpPr>
            <a:spLocks noGrp="1"/>
          </p:cNvSpPr>
          <p:nvPr>
            <p:ph type="title"/>
          </p:nvPr>
        </p:nvSpPr>
        <p:spPr>
          <a:xfrm>
            <a:off x="677334" y="609600"/>
            <a:ext cx="8596668" cy="691299"/>
          </a:xfrm>
        </p:spPr>
        <p:txBody>
          <a:bodyPr/>
          <a:lstStyle/>
          <a:p>
            <a:r>
              <a:rPr lang="en-AU" dirty="0"/>
              <a:t>Aim and Questions	</a:t>
            </a:r>
          </a:p>
        </p:txBody>
      </p:sp>
      <p:sp>
        <p:nvSpPr>
          <p:cNvPr id="3" name="Content Placeholder 2">
            <a:extLst>
              <a:ext uri="{FF2B5EF4-FFF2-40B4-BE49-F238E27FC236}">
                <a16:creationId xmlns:a16="http://schemas.microsoft.com/office/drawing/2014/main" id="{AB2F3311-A59D-4EE2-0FC5-CDCB2B3B79E9}"/>
              </a:ext>
            </a:extLst>
          </p:cNvPr>
          <p:cNvSpPr>
            <a:spLocks noGrp="1"/>
          </p:cNvSpPr>
          <p:nvPr>
            <p:ph idx="1"/>
          </p:nvPr>
        </p:nvSpPr>
        <p:spPr>
          <a:xfrm>
            <a:off x="677334" y="2132309"/>
            <a:ext cx="7637107" cy="3938553"/>
          </a:xfrm>
        </p:spPr>
        <p:txBody>
          <a:bodyPr>
            <a:normAutofit fontScale="92500"/>
          </a:bodyPr>
          <a:lstStyle/>
          <a:p>
            <a:r>
              <a:rPr lang="en-AU" dirty="0"/>
              <a:t>Aim: To understand some of the reasons behind transport crashes of all types of non-military transport in the United States.</a:t>
            </a:r>
          </a:p>
          <a:p>
            <a:r>
              <a:rPr lang="en-AU" dirty="0"/>
              <a:t>Have vehicles become safer over time?</a:t>
            </a:r>
          </a:p>
          <a:p>
            <a:r>
              <a:rPr lang="en-AU" dirty="0"/>
              <a:t>What is the safest mode of transport per mile?</a:t>
            </a:r>
          </a:p>
          <a:p>
            <a:r>
              <a:rPr lang="en-AU" dirty="0"/>
              <a:t>What are some of the factors that can cause fatalities?</a:t>
            </a:r>
          </a:p>
          <a:p>
            <a:r>
              <a:rPr lang="en-AU" dirty="0"/>
              <a:t>Which are the safest states in the United States for transport?</a:t>
            </a:r>
          </a:p>
          <a:p>
            <a:r>
              <a:rPr lang="en-AU" dirty="0"/>
              <a:t>Which are the most dangerous states in the United States for transport?</a:t>
            </a:r>
          </a:p>
          <a:p>
            <a:pPr marL="0" indent="0">
              <a:buNone/>
            </a:pPr>
            <a:r>
              <a:rPr lang="en-AU" dirty="0"/>
              <a:t>		</a:t>
            </a:r>
          </a:p>
          <a:p>
            <a:pPr marL="0" indent="0">
              <a:buNone/>
            </a:pPr>
            <a:r>
              <a:rPr lang="en-AU" dirty="0"/>
              <a:t>We have decided to answer these questions to better understand what modes of transport are safest, and some of the factors that can affect safety.</a:t>
            </a:r>
          </a:p>
          <a:p>
            <a:endParaRPr lang="en-AU" dirty="0"/>
          </a:p>
          <a:p>
            <a:pPr marL="0" indent="0">
              <a:buNone/>
            </a:pPr>
            <a:endParaRPr lang="en-AU" dirty="0"/>
          </a:p>
          <a:p>
            <a:endParaRPr lang="en-AU" dirty="0"/>
          </a:p>
          <a:p>
            <a:endParaRPr lang="en-AU" dirty="0"/>
          </a:p>
        </p:txBody>
      </p:sp>
    </p:spTree>
    <p:extLst>
      <p:ext uri="{BB962C8B-B14F-4D97-AF65-F5344CB8AC3E}">
        <p14:creationId xmlns:p14="http://schemas.microsoft.com/office/powerpoint/2010/main" val="80735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C78E-401C-4D0F-BC8E-12C83F71ED4A}"/>
              </a:ext>
            </a:extLst>
          </p:cNvPr>
          <p:cNvSpPr>
            <a:spLocks noGrp="1"/>
          </p:cNvSpPr>
          <p:nvPr>
            <p:ph type="title"/>
          </p:nvPr>
        </p:nvSpPr>
        <p:spPr>
          <a:xfrm>
            <a:off x="677334" y="609600"/>
            <a:ext cx="8596668" cy="726141"/>
          </a:xfrm>
        </p:spPr>
        <p:txBody>
          <a:bodyPr>
            <a:normAutofit fontScale="90000"/>
          </a:bodyPr>
          <a:lstStyle/>
          <a:p>
            <a:r>
              <a:rPr lang="en-AU" altLang="zh-CN" b="1" dirty="0"/>
              <a:t>Question of Interests</a:t>
            </a:r>
            <a:br>
              <a:rPr lang="zh-CN" altLang="en-US" b="1" dirty="0"/>
            </a:br>
            <a:endParaRPr lang="en-AU" dirty="0"/>
          </a:p>
        </p:txBody>
      </p:sp>
      <p:sp>
        <p:nvSpPr>
          <p:cNvPr id="3" name="Content Placeholder 2">
            <a:extLst>
              <a:ext uri="{FF2B5EF4-FFF2-40B4-BE49-F238E27FC236}">
                <a16:creationId xmlns:a16="http://schemas.microsoft.com/office/drawing/2014/main" id="{789710AB-663F-4241-9435-EABC29D0E23C}"/>
              </a:ext>
            </a:extLst>
          </p:cNvPr>
          <p:cNvSpPr>
            <a:spLocks noGrp="1"/>
          </p:cNvSpPr>
          <p:nvPr>
            <p:ph idx="1"/>
          </p:nvPr>
        </p:nvSpPr>
        <p:spPr/>
        <p:txBody>
          <a:bodyPr/>
          <a:lstStyle/>
          <a:p>
            <a:r>
              <a:rPr lang="en-AU" dirty="0"/>
              <a:t>What is the trend of motor vehicle fatal crashes in the US?</a:t>
            </a:r>
          </a:p>
          <a:p>
            <a:endParaRPr lang="en-AU" dirty="0"/>
          </a:p>
          <a:p>
            <a:r>
              <a:rPr lang="en-AU" dirty="0"/>
              <a:t>How were the motor vehicle fatal crashes distributed among the states?</a:t>
            </a:r>
          </a:p>
          <a:p>
            <a:pPr marL="0" indent="0">
              <a:buNone/>
            </a:pPr>
            <a:endParaRPr lang="en-AU" dirty="0"/>
          </a:p>
          <a:p>
            <a:r>
              <a:rPr lang="en-AU" dirty="0"/>
              <a:t>What factors contributes to the motor vehicle fatal crashes?</a:t>
            </a:r>
          </a:p>
          <a:p>
            <a:pPr marL="0" indent="0">
              <a:buNone/>
            </a:pPr>
            <a:endParaRPr lang="en-AU" dirty="0"/>
          </a:p>
          <a:p>
            <a:r>
              <a:rPr lang="en-AU" dirty="0"/>
              <a:t>Is motor vehicle safe compare to train and airplane?</a:t>
            </a:r>
          </a:p>
          <a:p>
            <a:endParaRPr lang="en-AU" dirty="0"/>
          </a:p>
          <a:p>
            <a:endParaRPr lang="en-AU" dirty="0"/>
          </a:p>
        </p:txBody>
      </p:sp>
    </p:spTree>
    <p:extLst>
      <p:ext uri="{BB962C8B-B14F-4D97-AF65-F5344CB8AC3E}">
        <p14:creationId xmlns:p14="http://schemas.microsoft.com/office/powerpoint/2010/main" val="300003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AD3E9-8C17-4FBF-B959-7D2A87CCBCBF}"/>
              </a:ext>
            </a:extLst>
          </p:cNvPr>
          <p:cNvSpPr>
            <a:spLocks noGrp="1"/>
          </p:cNvSpPr>
          <p:nvPr>
            <p:ph type="title"/>
          </p:nvPr>
        </p:nvSpPr>
        <p:spPr/>
        <p:txBody>
          <a:bodyPr/>
          <a:lstStyle/>
          <a:p>
            <a:pPr algn="ctr"/>
            <a:r>
              <a:rPr lang="en-AU" dirty="0"/>
              <a:t>Data collection</a:t>
            </a:r>
          </a:p>
        </p:txBody>
      </p:sp>
      <p:sp>
        <p:nvSpPr>
          <p:cNvPr id="3" name="Content Placeholder 2">
            <a:extLst>
              <a:ext uri="{FF2B5EF4-FFF2-40B4-BE49-F238E27FC236}">
                <a16:creationId xmlns:a16="http://schemas.microsoft.com/office/drawing/2014/main" id="{3B206DEA-F31D-45DE-B72B-6CD06BAAC623}"/>
              </a:ext>
            </a:extLst>
          </p:cNvPr>
          <p:cNvSpPr>
            <a:spLocks noGrp="1"/>
          </p:cNvSpPr>
          <p:nvPr>
            <p:ph idx="1"/>
          </p:nvPr>
        </p:nvSpPr>
        <p:spPr>
          <a:xfrm>
            <a:off x="259976" y="1930400"/>
            <a:ext cx="9242612" cy="4398681"/>
          </a:xfrm>
        </p:spPr>
        <p:txBody>
          <a:bodyPr>
            <a:normAutofit/>
          </a:bodyPr>
          <a:lstStyle/>
          <a:p>
            <a:r>
              <a:rPr lang="en-US" dirty="0"/>
              <a:t>Data Source:</a:t>
            </a:r>
          </a:p>
          <a:p>
            <a:pPr lvl="1"/>
            <a:r>
              <a:rPr lang="en-AU" sz="1800" dirty="0"/>
              <a:t>Core data: </a:t>
            </a:r>
            <a:r>
              <a:rPr lang="en-US" sz="1800" dirty="0"/>
              <a:t>National Highway Traffic Safety Administration</a:t>
            </a:r>
            <a:r>
              <a:rPr lang="en-AU" sz="1800" dirty="0"/>
              <a:t> Crash data Application Programming Interface (API) &amp; Report. </a:t>
            </a:r>
          </a:p>
          <a:p>
            <a:pPr marL="457200" lvl="1" indent="0">
              <a:buNone/>
            </a:pPr>
            <a:r>
              <a:rPr lang="en-AU" sz="1800" dirty="0"/>
              <a:t>      </a:t>
            </a:r>
            <a:r>
              <a:rPr lang="en-US" sz="1800" dirty="0">
                <a:solidFill>
                  <a:srgbClr val="00B0F0"/>
                </a:solidFill>
                <a:hlinkClick r:id="rId2">
                  <a:extLst>
                    <a:ext uri="{A12FA001-AC4F-418D-AE19-62706E023703}">
                      <ahyp:hlinkClr xmlns:ahyp="http://schemas.microsoft.com/office/drawing/2018/hyperlinkcolor" val="tx"/>
                    </a:ext>
                  </a:extLst>
                </a:hlinkClick>
              </a:rPr>
              <a:t>https://crashviewer.nhtsa.dot.gov/CrashAPI</a:t>
            </a:r>
            <a:endParaRPr lang="en-AU" sz="1800" dirty="0"/>
          </a:p>
          <a:p>
            <a:pPr lvl="1"/>
            <a:r>
              <a:rPr lang="en-AU" sz="1800" dirty="0"/>
              <a:t>Bureau of Transportation Statistics.</a:t>
            </a:r>
          </a:p>
          <a:p>
            <a:pPr marL="457200" lvl="1" indent="0">
              <a:buNone/>
            </a:pPr>
            <a:r>
              <a:rPr lang="en-AU" sz="1800" dirty="0"/>
              <a:t>     </a:t>
            </a:r>
            <a:r>
              <a:rPr lang="en-AU" sz="1800" dirty="0">
                <a:solidFill>
                  <a:srgbClr val="00B0F0"/>
                </a:solidFill>
                <a:hlinkClick r:id="rId3">
                  <a:extLst>
                    <a:ext uri="{A12FA001-AC4F-418D-AE19-62706E023703}">
                      <ahyp:hlinkClr xmlns:ahyp="http://schemas.microsoft.com/office/drawing/2018/hyperlinkcolor" val="tx"/>
                    </a:ext>
                  </a:extLst>
                </a:hlinkClick>
              </a:rPr>
              <a:t>https://www.bts.gov/content/us-vehicle-miles</a:t>
            </a:r>
            <a:endParaRPr lang="en-AU" sz="1800" dirty="0"/>
          </a:p>
          <a:p>
            <a:pPr marL="457200" lvl="1" indent="0">
              <a:buNone/>
            </a:pPr>
            <a:endParaRPr lang="en-US" dirty="0"/>
          </a:p>
          <a:p>
            <a:r>
              <a:rPr lang="en-US" dirty="0"/>
              <a:t>Data information:</a:t>
            </a:r>
          </a:p>
          <a:p>
            <a:pPr lvl="1"/>
            <a:r>
              <a:rPr lang="en-US" sz="1800" dirty="0"/>
              <a:t>Records of Motor vehicles accidents and information related such as time, location, vehicle, driver… from 2010 to 2020.</a:t>
            </a:r>
          </a:p>
          <a:p>
            <a:pPr lvl="1"/>
            <a:r>
              <a:rPr lang="en-US" sz="1800" dirty="0"/>
              <a:t>Vehicle miles travelled and population data from 2010 to 2020</a:t>
            </a:r>
          </a:p>
          <a:p>
            <a:pPr lvl="1"/>
            <a:endParaRPr lang="en-AU" sz="1800" dirty="0">
              <a:solidFill>
                <a:schemeClr val="tx1"/>
              </a:solidFill>
            </a:endParaRPr>
          </a:p>
          <a:p>
            <a:pPr lvl="1"/>
            <a:endParaRPr lang="en-AU" sz="1800" dirty="0">
              <a:solidFill>
                <a:schemeClr val="tx1"/>
              </a:solidFill>
            </a:endParaRPr>
          </a:p>
        </p:txBody>
      </p:sp>
    </p:spTree>
    <p:extLst>
      <p:ext uri="{BB962C8B-B14F-4D97-AF65-F5344CB8AC3E}">
        <p14:creationId xmlns:p14="http://schemas.microsoft.com/office/powerpoint/2010/main" val="3601608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DF17-0D66-4177-8D6D-E73F3C6001DE}"/>
              </a:ext>
            </a:extLst>
          </p:cNvPr>
          <p:cNvSpPr>
            <a:spLocks noGrp="1"/>
          </p:cNvSpPr>
          <p:nvPr>
            <p:ph type="title"/>
          </p:nvPr>
        </p:nvSpPr>
        <p:spPr>
          <a:xfrm>
            <a:off x="677334" y="120056"/>
            <a:ext cx="8596668" cy="695732"/>
          </a:xfrm>
        </p:spPr>
        <p:txBody>
          <a:bodyPr/>
          <a:lstStyle/>
          <a:p>
            <a:pPr algn="ctr"/>
            <a:r>
              <a:rPr lang="en-US" dirty="0"/>
              <a:t>Data exploration and clean up.</a:t>
            </a:r>
            <a:endParaRPr lang="en-AU" dirty="0"/>
          </a:p>
        </p:txBody>
      </p:sp>
      <p:sp>
        <p:nvSpPr>
          <p:cNvPr id="3" name="Content Placeholder 2">
            <a:extLst>
              <a:ext uri="{FF2B5EF4-FFF2-40B4-BE49-F238E27FC236}">
                <a16:creationId xmlns:a16="http://schemas.microsoft.com/office/drawing/2014/main" id="{072CF9F9-AD9B-4068-AA33-CC893F7D24B2}"/>
              </a:ext>
            </a:extLst>
          </p:cNvPr>
          <p:cNvSpPr>
            <a:spLocks noGrp="1"/>
          </p:cNvSpPr>
          <p:nvPr>
            <p:ph idx="1"/>
          </p:nvPr>
        </p:nvSpPr>
        <p:spPr>
          <a:xfrm>
            <a:off x="596651" y="917650"/>
            <a:ext cx="5355914" cy="5527973"/>
          </a:xfrm>
        </p:spPr>
        <p:txBody>
          <a:bodyPr/>
          <a:lstStyle/>
          <a:p>
            <a:r>
              <a:rPr lang="en-AU" dirty="0"/>
              <a:t>Loops through various tables and years due to limited allowable records per download.</a:t>
            </a:r>
          </a:p>
          <a:p>
            <a:endParaRPr lang="en-AU" dirty="0"/>
          </a:p>
          <a:p>
            <a:r>
              <a:rPr lang="en-AU" dirty="0"/>
              <a:t>Convert data and save to csv to explore.</a:t>
            </a:r>
          </a:p>
          <a:p>
            <a:endParaRPr lang="en-US" dirty="0"/>
          </a:p>
          <a:p>
            <a:r>
              <a:rPr lang="en-US" dirty="0"/>
              <a:t>Remove columns not related to our questions to reduce the data size as original data &gt;1GB.</a:t>
            </a:r>
          </a:p>
          <a:p>
            <a:endParaRPr lang="en-US" dirty="0"/>
          </a:p>
          <a:p>
            <a:r>
              <a:rPr lang="en-US" dirty="0"/>
              <a:t>Check data types and convert to right format.</a:t>
            </a:r>
          </a:p>
          <a:p>
            <a:endParaRPr lang="en-US" dirty="0"/>
          </a:p>
          <a:p>
            <a:r>
              <a:rPr lang="en-US" dirty="0"/>
              <a:t>Categorize the data using cut/bin procedure. Handle the missing/null values.</a:t>
            </a:r>
          </a:p>
          <a:p>
            <a:endParaRPr lang="en-US" dirty="0"/>
          </a:p>
          <a:p>
            <a:r>
              <a:rPr lang="en-US" dirty="0"/>
              <a:t>Save the clean data for analysis.</a:t>
            </a:r>
          </a:p>
          <a:p>
            <a:endParaRPr lang="en-US" dirty="0"/>
          </a:p>
        </p:txBody>
      </p:sp>
      <p:pic>
        <p:nvPicPr>
          <p:cNvPr id="6" name="Picture 5">
            <a:extLst>
              <a:ext uri="{FF2B5EF4-FFF2-40B4-BE49-F238E27FC236}">
                <a16:creationId xmlns:a16="http://schemas.microsoft.com/office/drawing/2014/main" id="{87D94542-AAB1-4560-9A9D-479B4067CADE}"/>
              </a:ext>
            </a:extLst>
          </p:cNvPr>
          <p:cNvPicPr>
            <a:picLocks noChangeAspect="1"/>
          </p:cNvPicPr>
          <p:nvPr/>
        </p:nvPicPr>
        <p:blipFill>
          <a:blip r:embed="rId2"/>
          <a:stretch>
            <a:fillRect/>
          </a:stretch>
        </p:blipFill>
        <p:spPr>
          <a:xfrm>
            <a:off x="6450096" y="917650"/>
            <a:ext cx="5387807" cy="5319221"/>
          </a:xfrm>
          <a:prstGeom prst="rect">
            <a:avLst/>
          </a:prstGeom>
        </p:spPr>
      </p:pic>
    </p:spTree>
    <p:extLst>
      <p:ext uri="{BB962C8B-B14F-4D97-AF65-F5344CB8AC3E}">
        <p14:creationId xmlns:p14="http://schemas.microsoft.com/office/powerpoint/2010/main" val="2145995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B28D-F02D-47D2-9E6F-4E8BBEDC4913}"/>
              </a:ext>
            </a:extLst>
          </p:cNvPr>
          <p:cNvSpPr>
            <a:spLocks noGrp="1"/>
          </p:cNvSpPr>
          <p:nvPr>
            <p:ph type="title"/>
          </p:nvPr>
        </p:nvSpPr>
        <p:spPr>
          <a:xfrm>
            <a:off x="497309" y="194932"/>
            <a:ext cx="9292150" cy="471955"/>
          </a:xfrm>
        </p:spPr>
        <p:txBody>
          <a:bodyPr>
            <a:normAutofit fontScale="90000"/>
          </a:bodyPr>
          <a:lstStyle/>
          <a:p>
            <a:r>
              <a:rPr lang="en-US" dirty="0"/>
              <a:t>Data analysis: Motor Vehicle Crashes over years</a:t>
            </a:r>
            <a:endParaRPr lang="en-AU" dirty="0"/>
          </a:p>
        </p:txBody>
      </p:sp>
      <p:sp>
        <p:nvSpPr>
          <p:cNvPr id="4" name="Content Placeholder 3">
            <a:extLst>
              <a:ext uri="{FF2B5EF4-FFF2-40B4-BE49-F238E27FC236}">
                <a16:creationId xmlns:a16="http://schemas.microsoft.com/office/drawing/2014/main" id="{5210C3EE-1B82-4E38-985C-78AE0982E640}"/>
              </a:ext>
            </a:extLst>
          </p:cNvPr>
          <p:cNvSpPr>
            <a:spLocks noGrp="1"/>
          </p:cNvSpPr>
          <p:nvPr>
            <p:ph idx="1"/>
          </p:nvPr>
        </p:nvSpPr>
        <p:spPr>
          <a:xfrm>
            <a:off x="668369" y="1041052"/>
            <a:ext cx="4647702" cy="5730736"/>
          </a:xfrm>
        </p:spPr>
        <p:txBody>
          <a:bodyPr>
            <a:normAutofit lnSpcReduction="10000"/>
          </a:bodyPr>
          <a:lstStyle/>
          <a:p>
            <a:r>
              <a:rPr lang="en-AU" dirty="0"/>
              <a:t>Aggregate the total fatality number over years.</a:t>
            </a:r>
          </a:p>
          <a:p>
            <a:r>
              <a:rPr lang="en-AU" dirty="0"/>
              <a:t>Merge data between fatal and non fatal crashes</a:t>
            </a:r>
          </a:p>
          <a:p>
            <a:r>
              <a:rPr lang="en-AU" dirty="0"/>
              <a:t>Calculate the ratio between fatal crashes over total crashes.</a:t>
            </a:r>
          </a:p>
          <a:p>
            <a:endParaRPr lang="en-AU" dirty="0"/>
          </a:p>
          <a:p>
            <a:r>
              <a:rPr lang="en-AU" dirty="0"/>
              <a:t>Results:</a:t>
            </a:r>
          </a:p>
          <a:p>
            <a:r>
              <a:rPr lang="en-AU" dirty="0"/>
              <a:t>Total number of crashes increased over years from 2010 to 2019 and drop in 2020 due to </a:t>
            </a:r>
            <a:r>
              <a:rPr lang="en-AU" dirty="0" err="1"/>
              <a:t>Covid</a:t>
            </a:r>
            <a:r>
              <a:rPr lang="en-AU" dirty="0"/>
              <a:t> 19 pandemic.</a:t>
            </a:r>
          </a:p>
          <a:p>
            <a:r>
              <a:rPr lang="en-AU" dirty="0"/>
              <a:t>Number of fatal crashes still increased in 2020 although total number of crashes decreased</a:t>
            </a:r>
          </a:p>
          <a:p>
            <a:r>
              <a:rPr lang="en-AU" dirty="0"/>
              <a:t>In average, there were ~5.5-6 people death in every 1000 crashes from 2010-2019. This number increased to 7.5 death per a thousand crash in 2020.</a:t>
            </a:r>
          </a:p>
        </p:txBody>
      </p:sp>
      <p:pic>
        <p:nvPicPr>
          <p:cNvPr id="6" name="Picture 5">
            <a:extLst>
              <a:ext uri="{FF2B5EF4-FFF2-40B4-BE49-F238E27FC236}">
                <a16:creationId xmlns:a16="http://schemas.microsoft.com/office/drawing/2014/main" id="{7CDD35E7-05F5-47DB-A0D5-5E5ECC3F1163}"/>
              </a:ext>
            </a:extLst>
          </p:cNvPr>
          <p:cNvPicPr>
            <a:picLocks noChangeAspect="1"/>
          </p:cNvPicPr>
          <p:nvPr/>
        </p:nvPicPr>
        <p:blipFill>
          <a:blip r:embed="rId2"/>
          <a:stretch>
            <a:fillRect/>
          </a:stretch>
        </p:blipFill>
        <p:spPr>
          <a:xfrm>
            <a:off x="5775311" y="1041051"/>
            <a:ext cx="5357324" cy="5730737"/>
          </a:xfrm>
          <a:prstGeom prst="rect">
            <a:avLst/>
          </a:prstGeom>
        </p:spPr>
      </p:pic>
    </p:spTree>
    <p:extLst>
      <p:ext uri="{BB962C8B-B14F-4D97-AF65-F5344CB8AC3E}">
        <p14:creationId xmlns:p14="http://schemas.microsoft.com/office/powerpoint/2010/main" val="1928686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6456-8FFB-4477-B3F9-ECCB235C231A}"/>
              </a:ext>
            </a:extLst>
          </p:cNvPr>
          <p:cNvSpPr>
            <a:spLocks noGrp="1"/>
          </p:cNvSpPr>
          <p:nvPr>
            <p:ph type="title"/>
          </p:nvPr>
        </p:nvSpPr>
        <p:spPr>
          <a:xfrm>
            <a:off x="775946" y="188259"/>
            <a:ext cx="8596668" cy="1320800"/>
          </a:xfrm>
        </p:spPr>
        <p:txBody>
          <a:bodyPr/>
          <a:lstStyle/>
          <a:p>
            <a:pPr algn="ctr"/>
            <a:r>
              <a:rPr lang="en-AU" dirty="0"/>
              <a:t>Visualize the fatal crashes over the states</a:t>
            </a:r>
          </a:p>
        </p:txBody>
      </p:sp>
      <p:sp>
        <p:nvSpPr>
          <p:cNvPr id="5" name="Content Placeholder 2">
            <a:extLst>
              <a:ext uri="{FF2B5EF4-FFF2-40B4-BE49-F238E27FC236}">
                <a16:creationId xmlns:a16="http://schemas.microsoft.com/office/drawing/2014/main" id="{E04CE568-4650-4FDD-BFE1-DF30B14BFDFA}"/>
              </a:ext>
            </a:extLst>
          </p:cNvPr>
          <p:cNvSpPr>
            <a:spLocks noGrp="1"/>
          </p:cNvSpPr>
          <p:nvPr>
            <p:ph idx="1"/>
          </p:nvPr>
        </p:nvSpPr>
        <p:spPr>
          <a:xfrm>
            <a:off x="573741" y="1577789"/>
            <a:ext cx="4222377" cy="4984376"/>
          </a:xfrm>
        </p:spPr>
        <p:txBody>
          <a:bodyPr/>
          <a:lstStyle/>
          <a:p>
            <a:r>
              <a:rPr lang="en-AU" dirty="0"/>
              <a:t>Plot the heatmap using the Longitude and Latitude data available in the dataset with the number of deaths as a weight.</a:t>
            </a:r>
          </a:p>
          <a:p>
            <a:endParaRPr lang="en-AU" dirty="0"/>
          </a:p>
          <a:p>
            <a:r>
              <a:rPr lang="en-AU" dirty="0"/>
              <a:t>East coast has more fatal crashes than west coast.</a:t>
            </a:r>
          </a:p>
          <a:p>
            <a:endParaRPr lang="en-AU" dirty="0"/>
          </a:p>
          <a:p>
            <a:r>
              <a:rPr lang="en-AU" dirty="0"/>
              <a:t>Most of the crashes happened in the big cities of the states</a:t>
            </a:r>
          </a:p>
          <a:p>
            <a:endParaRPr lang="en-AU" dirty="0"/>
          </a:p>
        </p:txBody>
      </p:sp>
      <p:pic>
        <p:nvPicPr>
          <p:cNvPr id="3" name="Picture 2">
            <a:extLst>
              <a:ext uri="{FF2B5EF4-FFF2-40B4-BE49-F238E27FC236}">
                <a16:creationId xmlns:a16="http://schemas.microsoft.com/office/drawing/2014/main" id="{A29C2798-E498-4C5C-A942-675CD92D1E88}"/>
              </a:ext>
            </a:extLst>
          </p:cNvPr>
          <p:cNvPicPr>
            <a:picLocks noChangeAspect="1"/>
          </p:cNvPicPr>
          <p:nvPr/>
        </p:nvPicPr>
        <p:blipFill>
          <a:blip r:embed="rId2"/>
          <a:stretch>
            <a:fillRect/>
          </a:stretch>
        </p:blipFill>
        <p:spPr>
          <a:xfrm>
            <a:off x="4699177" y="1864659"/>
            <a:ext cx="7411049" cy="4025187"/>
          </a:xfrm>
          <a:prstGeom prst="rect">
            <a:avLst/>
          </a:prstGeom>
        </p:spPr>
      </p:pic>
    </p:spTree>
    <p:extLst>
      <p:ext uri="{BB962C8B-B14F-4D97-AF65-F5344CB8AC3E}">
        <p14:creationId xmlns:p14="http://schemas.microsoft.com/office/powerpoint/2010/main" val="1966618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172C-8A67-4EB5-B213-328422153E0B}"/>
              </a:ext>
            </a:extLst>
          </p:cNvPr>
          <p:cNvSpPr>
            <a:spLocks noGrp="1"/>
          </p:cNvSpPr>
          <p:nvPr>
            <p:ph type="title"/>
          </p:nvPr>
        </p:nvSpPr>
        <p:spPr>
          <a:xfrm>
            <a:off x="1188322" y="304800"/>
            <a:ext cx="7883961" cy="806823"/>
          </a:xfrm>
        </p:spPr>
        <p:txBody>
          <a:bodyPr>
            <a:noAutofit/>
          </a:bodyPr>
          <a:lstStyle/>
          <a:p>
            <a:pPr algn="ctr"/>
            <a:r>
              <a:rPr lang="en-US" sz="2600" dirty="0"/>
              <a:t>Top 5 states with highest number of death due to motor vehicle crash.</a:t>
            </a:r>
            <a:endParaRPr lang="en-AU" sz="2600" dirty="0"/>
          </a:p>
        </p:txBody>
      </p:sp>
      <p:pic>
        <p:nvPicPr>
          <p:cNvPr id="4" name="Picture 3">
            <a:extLst>
              <a:ext uri="{FF2B5EF4-FFF2-40B4-BE49-F238E27FC236}">
                <a16:creationId xmlns:a16="http://schemas.microsoft.com/office/drawing/2014/main" id="{770A3CD8-830B-4490-A62A-3CB0EF34FE2E}"/>
              </a:ext>
            </a:extLst>
          </p:cNvPr>
          <p:cNvPicPr>
            <a:picLocks noChangeAspect="1"/>
          </p:cNvPicPr>
          <p:nvPr/>
        </p:nvPicPr>
        <p:blipFill>
          <a:blip r:embed="rId2"/>
          <a:stretch>
            <a:fillRect/>
          </a:stretch>
        </p:blipFill>
        <p:spPr>
          <a:xfrm>
            <a:off x="4223032" y="1864657"/>
            <a:ext cx="7847446" cy="4069977"/>
          </a:xfrm>
          <a:prstGeom prst="rect">
            <a:avLst/>
          </a:prstGeom>
        </p:spPr>
      </p:pic>
      <p:sp>
        <p:nvSpPr>
          <p:cNvPr id="5" name="Content Placeholder 2">
            <a:extLst>
              <a:ext uri="{FF2B5EF4-FFF2-40B4-BE49-F238E27FC236}">
                <a16:creationId xmlns:a16="http://schemas.microsoft.com/office/drawing/2014/main" id="{932990CC-6811-4D03-93BD-622F027BE162}"/>
              </a:ext>
            </a:extLst>
          </p:cNvPr>
          <p:cNvSpPr>
            <a:spLocks noGrp="1"/>
          </p:cNvSpPr>
          <p:nvPr>
            <p:ph idx="1"/>
          </p:nvPr>
        </p:nvSpPr>
        <p:spPr>
          <a:xfrm>
            <a:off x="259975" y="1559859"/>
            <a:ext cx="4016189" cy="5217459"/>
          </a:xfrm>
        </p:spPr>
        <p:txBody>
          <a:bodyPr/>
          <a:lstStyle/>
          <a:p>
            <a:r>
              <a:rPr lang="en-AU" dirty="0"/>
              <a:t>Aggregate the fatality number by states. Create a pivot table by year (rows) and state name (columns).</a:t>
            </a:r>
          </a:p>
          <a:p>
            <a:endParaRPr lang="en-AU" dirty="0"/>
          </a:p>
          <a:p>
            <a:r>
              <a:rPr lang="en-AU" dirty="0"/>
              <a:t>Texas /California/Florida were the top 3 state with highest number of death.</a:t>
            </a:r>
          </a:p>
          <a:p>
            <a:r>
              <a:rPr lang="en-AU" dirty="0"/>
              <a:t>Pennsylvania improved and not in the top 5 since 2015. </a:t>
            </a:r>
          </a:p>
          <a:p>
            <a:endParaRPr lang="en-AU" dirty="0"/>
          </a:p>
          <a:p>
            <a:endParaRPr lang="en-AU" dirty="0"/>
          </a:p>
        </p:txBody>
      </p:sp>
    </p:spTree>
    <p:extLst>
      <p:ext uri="{BB962C8B-B14F-4D97-AF65-F5344CB8AC3E}">
        <p14:creationId xmlns:p14="http://schemas.microsoft.com/office/powerpoint/2010/main" val="43885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3DC7-CD1D-4F08-9670-90DF40C5B854}"/>
              </a:ext>
            </a:extLst>
          </p:cNvPr>
          <p:cNvSpPr>
            <a:spLocks noGrp="1"/>
          </p:cNvSpPr>
          <p:nvPr>
            <p:ph type="title"/>
          </p:nvPr>
        </p:nvSpPr>
        <p:spPr>
          <a:xfrm>
            <a:off x="677334" y="609600"/>
            <a:ext cx="8596668" cy="788894"/>
          </a:xfrm>
        </p:spPr>
        <p:txBody>
          <a:bodyPr>
            <a:normAutofit fontScale="90000"/>
          </a:bodyPr>
          <a:lstStyle/>
          <a:p>
            <a:pPr algn="ctr"/>
            <a:r>
              <a:rPr lang="en-AU" dirty="0"/>
              <a:t>Motor Vehicle fatal crashes due to various factors</a:t>
            </a:r>
          </a:p>
        </p:txBody>
      </p:sp>
      <p:sp>
        <p:nvSpPr>
          <p:cNvPr id="3" name="Content Placeholder 2">
            <a:extLst>
              <a:ext uri="{FF2B5EF4-FFF2-40B4-BE49-F238E27FC236}">
                <a16:creationId xmlns:a16="http://schemas.microsoft.com/office/drawing/2014/main" id="{846CF7E7-CA6E-4F78-804F-01AC747CBA30}"/>
              </a:ext>
            </a:extLst>
          </p:cNvPr>
          <p:cNvSpPr>
            <a:spLocks noGrp="1"/>
          </p:cNvSpPr>
          <p:nvPr>
            <p:ph idx="1"/>
          </p:nvPr>
        </p:nvSpPr>
        <p:spPr>
          <a:xfrm>
            <a:off x="677333" y="1882588"/>
            <a:ext cx="5687607" cy="4894729"/>
          </a:xfrm>
        </p:spPr>
        <p:txBody>
          <a:bodyPr>
            <a:normAutofit/>
          </a:bodyPr>
          <a:lstStyle/>
          <a:p>
            <a:r>
              <a:rPr lang="en-AU" dirty="0"/>
              <a:t>There is no primary caused of the fatal crashes for the dataset. Factors were not mutually exclusive (</a:t>
            </a:r>
            <a:r>
              <a:rPr lang="en-AU" dirty="0" err="1"/>
              <a:t>eg</a:t>
            </a:r>
            <a:r>
              <a:rPr lang="en-AU" dirty="0"/>
              <a:t>: driver could be drunk driving and also speeding). </a:t>
            </a:r>
          </a:p>
          <a:p>
            <a:endParaRPr lang="en-AU" dirty="0"/>
          </a:p>
          <a:p>
            <a:r>
              <a:rPr lang="en-AU" dirty="0"/>
              <a:t>Merge the data from various tables using case number and year as the unique key. </a:t>
            </a:r>
          </a:p>
          <a:p>
            <a:r>
              <a:rPr lang="en-AU" dirty="0"/>
              <a:t>Categorize the caused code to the factors.</a:t>
            </a:r>
          </a:p>
          <a:p>
            <a:r>
              <a:rPr lang="en-AU" dirty="0"/>
              <a:t>Aggregate the data to a summary table and plot.</a:t>
            </a:r>
          </a:p>
          <a:p>
            <a:endParaRPr lang="en-AU" dirty="0"/>
          </a:p>
          <a:p>
            <a:r>
              <a:rPr lang="en-AU" dirty="0"/>
              <a:t>Drunk driving and Speeding are the most dangerous. For every 3 fatal crashes, there is almost 1 case related to drunk driving. Similarly rate for Speeding. </a:t>
            </a:r>
          </a:p>
        </p:txBody>
      </p:sp>
      <p:pic>
        <p:nvPicPr>
          <p:cNvPr id="4" name="Picture 3">
            <a:extLst>
              <a:ext uri="{FF2B5EF4-FFF2-40B4-BE49-F238E27FC236}">
                <a16:creationId xmlns:a16="http://schemas.microsoft.com/office/drawing/2014/main" id="{6013E4C8-C7B7-409F-822B-3837E85EDF9B}"/>
              </a:ext>
            </a:extLst>
          </p:cNvPr>
          <p:cNvPicPr>
            <a:picLocks noChangeAspect="1"/>
          </p:cNvPicPr>
          <p:nvPr/>
        </p:nvPicPr>
        <p:blipFill>
          <a:blip r:embed="rId2"/>
          <a:stretch>
            <a:fillRect/>
          </a:stretch>
        </p:blipFill>
        <p:spPr>
          <a:xfrm>
            <a:off x="6496134" y="1521630"/>
            <a:ext cx="5382101" cy="4973980"/>
          </a:xfrm>
          <a:prstGeom prst="rect">
            <a:avLst/>
          </a:prstGeom>
        </p:spPr>
      </p:pic>
    </p:spTree>
    <p:extLst>
      <p:ext uri="{BB962C8B-B14F-4D97-AF65-F5344CB8AC3E}">
        <p14:creationId xmlns:p14="http://schemas.microsoft.com/office/powerpoint/2010/main" val="2045720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F4B6-1A12-4AD8-A0AE-35DC70B9075B}"/>
              </a:ext>
            </a:extLst>
          </p:cNvPr>
          <p:cNvSpPr>
            <a:spLocks noGrp="1"/>
          </p:cNvSpPr>
          <p:nvPr>
            <p:ph type="title"/>
          </p:nvPr>
        </p:nvSpPr>
        <p:spPr>
          <a:xfrm>
            <a:off x="286871" y="89659"/>
            <a:ext cx="8987131" cy="762000"/>
          </a:xfrm>
        </p:spPr>
        <p:txBody>
          <a:bodyPr>
            <a:normAutofit fontScale="90000"/>
          </a:bodyPr>
          <a:lstStyle/>
          <a:p>
            <a:r>
              <a:rPr lang="en-AU" dirty="0"/>
              <a:t>Motor vehicle fatal crashes per days and hours</a:t>
            </a:r>
          </a:p>
        </p:txBody>
      </p:sp>
      <p:sp>
        <p:nvSpPr>
          <p:cNvPr id="3" name="Content Placeholder 2">
            <a:extLst>
              <a:ext uri="{FF2B5EF4-FFF2-40B4-BE49-F238E27FC236}">
                <a16:creationId xmlns:a16="http://schemas.microsoft.com/office/drawing/2014/main" id="{8EB35ACB-08D1-42DA-838D-7EF95BA8515C}"/>
              </a:ext>
            </a:extLst>
          </p:cNvPr>
          <p:cNvSpPr>
            <a:spLocks noGrp="1"/>
          </p:cNvSpPr>
          <p:nvPr>
            <p:ph idx="1"/>
          </p:nvPr>
        </p:nvSpPr>
        <p:spPr>
          <a:xfrm>
            <a:off x="677334" y="1183342"/>
            <a:ext cx="4495301" cy="4823012"/>
          </a:xfrm>
        </p:spPr>
        <p:txBody>
          <a:bodyPr>
            <a:normAutofit fontScale="92500"/>
          </a:bodyPr>
          <a:lstStyle/>
          <a:p>
            <a:r>
              <a:rPr lang="en-AU" dirty="0"/>
              <a:t>The dataset has days of the weeks when the accidents happened. Index and sort the days of weeks before plotting so the days appear in order in the plot.</a:t>
            </a:r>
          </a:p>
          <a:p>
            <a:r>
              <a:rPr lang="en-AU" dirty="0"/>
              <a:t>Categorize the hours to 6 period.</a:t>
            </a:r>
          </a:p>
          <a:p>
            <a:endParaRPr lang="en-AU" dirty="0"/>
          </a:p>
          <a:p>
            <a:r>
              <a:rPr lang="en-AU" dirty="0"/>
              <a:t>Saturday has the highest number of death compare to others days. Friday, Saturday and Sunday are the top 3.</a:t>
            </a:r>
          </a:p>
          <a:p>
            <a:r>
              <a:rPr lang="en-AU" dirty="0"/>
              <a:t>From 4pm to 8pm has the highest number of death. Number of death happened at night time is about equal to number of death happened at day time despite there is much less traffic. </a:t>
            </a:r>
          </a:p>
          <a:p>
            <a:r>
              <a:rPr lang="en-AU" dirty="0"/>
              <a:t>Driving at night is also a risk factor.</a:t>
            </a:r>
          </a:p>
          <a:p>
            <a:endParaRPr lang="en-AU" dirty="0"/>
          </a:p>
        </p:txBody>
      </p:sp>
      <p:pic>
        <p:nvPicPr>
          <p:cNvPr id="5" name="Picture 4">
            <a:extLst>
              <a:ext uri="{FF2B5EF4-FFF2-40B4-BE49-F238E27FC236}">
                <a16:creationId xmlns:a16="http://schemas.microsoft.com/office/drawing/2014/main" id="{C4306D1F-1243-420D-B15F-3E065F6E5509}"/>
              </a:ext>
            </a:extLst>
          </p:cNvPr>
          <p:cNvPicPr>
            <a:picLocks noChangeAspect="1"/>
          </p:cNvPicPr>
          <p:nvPr/>
        </p:nvPicPr>
        <p:blipFill>
          <a:blip r:embed="rId2"/>
          <a:stretch>
            <a:fillRect/>
          </a:stretch>
        </p:blipFill>
        <p:spPr>
          <a:xfrm>
            <a:off x="5761388" y="1026470"/>
            <a:ext cx="5608806" cy="5570703"/>
          </a:xfrm>
          <a:prstGeom prst="rect">
            <a:avLst/>
          </a:prstGeom>
        </p:spPr>
      </p:pic>
    </p:spTree>
    <p:extLst>
      <p:ext uri="{BB962C8B-B14F-4D97-AF65-F5344CB8AC3E}">
        <p14:creationId xmlns:p14="http://schemas.microsoft.com/office/powerpoint/2010/main" val="1418290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48C2E-8D25-423C-B822-9019B9D8C185}"/>
              </a:ext>
            </a:extLst>
          </p:cNvPr>
          <p:cNvSpPr>
            <a:spLocks noGrp="1"/>
          </p:cNvSpPr>
          <p:nvPr>
            <p:ph type="title"/>
          </p:nvPr>
        </p:nvSpPr>
        <p:spPr>
          <a:xfrm>
            <a:off x="677334" y="393777"/>
            <a:ext cx="8596668" cy="824753"/>
          </a:xfrm>
        </p:spPr>
        <p:txBody>
          <a:bodyPr/>
          <a:lstStyle/>
          <a:p>
            <a:pPr algn="ctr"/>
            <a:r>
              <a:rPr lang="en-US" dirty="0"/>
              <a:t>Drivers gender in </a:t>
            </a:r>
            <a:r>
              <a:rPr lang="en-US"/>
              <a:t>fatal crashes </a:t>
            </a:r>
            <a:endParaRPr lang="en-AU" dirty="0"/>
          </a:p>
        </p:txBody>
      </p:sp>
      <p:pic>
        <p:nvPicPr>
          <p:cNvPr id="3" name="Picture 2">
            <a:extLst>
              <a:ext uri="{FF2B5EF4-FFF2-40B4-BE49-F238E27FC236}">
                <a16:creationId xmlns:a16="http://schemas.microsoft.com/office/drawing/2014/main" id="{CE72D50D-1B2F-46ED-A2AE-1501F19472E1}"/>
              </a:ext>
            </a:extLst>
          </p:cNvPr>
          <p:cNvPicPr>
            <a:picLocks noChangeAspect="1"/>
          </p:cNvPicPr>
          <p:nvPr/>
        </p:nvPicPr>
        <p:blipFill>
          <a:blip r:embed="rId2"/>
          <a:stretch>
            <a:fillRect/>
          </a:stretch>
        </p:blipFill>
        <p:spPr>
          <a:xfrm>
            <a:off x="5371903" y="2028834"/>
            <a:ext cx="4851981" cy="3609966"/>
          </a:xfrm>
          <a:prstGeom prst="rect">
            <a:avLst/>
          </a:prstGeom>
        </p:spPr>
      </p:pic>
      <p:sp>
        <p:nvSpPr>
          <p:cNvPr id="4" name="Content Placeholder 2">
            <a:extLst>
              <a:ext uri="{FF2B5EF4-FFF2-40B4-BE49-F238E27FC236}">
                <a16:creationId xmlns:a16="http://schemas.microsoft.com/office/drawing/2014/main" id="{86EA0253-B39A-46D6-BDAB-0DD15652DB30}"/>
              </a:ext>
            </a:extLst>
          </p:cNvPr>
          <p:cNvSpPr>
            <a:spLocks noGrp="1"/>
          </p:cNvSpPr>
          <p:nvPr>
            <p:ph idx="1"/>
          </p:nvPr>
        </p:nvSpPr>
        <p:spPr>
          <a:xfrm>
            <a:off x="677334" y="2160589"/>
            <a:ext cx="4414619" cy="3880773"/>
          </a:xfrm>
        </p:spPr>
        <p:txBody>
          <a:bodyPr/>
          <a:lstStyle/>
          <a:p>
            <a:r>
              <a:rPr lang="en-AU" dirty="0"/>
              <a:t>Merge the gender table to the data set using case number and year as a key.</a:t>
            </a:r>
          </a:p>
          <a:p>
            <a:endParaRPr lang="en-AU" dirty="0"/>
          </a:p>
          <a:p>
            <a:endParaRPr lang="en-AU" dirty="0"/>
          </a:p>
          <a:p>
            <a:r>
              <a:rPr lang="en-AU" dirty="0"/>
              <a:t>Male involved in more fatal crashes than female, about 2.6x times higher.</a:t>
            </a:r>
          </a:p>
        </p:txBody>
      </p:sp>
    </p:spTree>
    <p:extLst>
      <p:ext uri="{BB962C8B-B14F-4D97-AF65-F5344CB8AC3E}">
        <p14:creationId xmlns:p14="http://schemas.microsoft.com/office/powerpoint/2010/main" val="1157434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9462-AE5F-429B-B2B2-121E9A9A4651}"/>
              </a:ext>
            </a:extLst>
          </p:cNvPr>
          <p:cNvSpPr>
            <a:spLocks noGrp="1"/>
          </p:cNvSpPr>
          <p:nvPr>
            <p:ph type="title"/>
          </p:nvPr>
        </p:nvSpPr>
        <p:spPr>
          <a:xfrm>
            <a:off x="229098" y="382589"/>
            <a:ext cx="9363138" cy="1320800"/>
          </a:xfrm>
        </p:spPr>
        <p:txBody>
          <a:bodyPr>
            <a:normAutofit/>
          </a:bodyPr>
          <a:lstStyle/>
          <a:p>
            <a:pPr algn="ctr"/>
            <a:r>
              <a:rPr lang="en-AU" sz="3000" dirty="0"/>
              <a:t>Fatal crashes per a million of vehicle miles travelled.</a:t>
            </a:r>
          </a:p>
        </p:txBody>
      </p:sp>
      <p:sp>
        <p:nvSpPr>
          <p:cNvPr id="3" name="Content Placeholder 2">
            <a:extLst>
              <a:ext uri="{FF2B5EF4-FFF2-40B4-BE49-F238E27FC236}">
                <a16:creationId xmlns:a16="http://schemas.microsoft.com/office/drawing/2014/main" id="{D23BF9A1-B3DE-4A34-9D11-C5D6490370DF}"/>
              </a:ext>
            </a:extLst>
          </p:cNvPr>
          <p:cNvSpPr>
            <a:spLocks noGrp="1"/>
          </p:cNvSpPr>
          <p:nvPr>
            <p:ph idx="1"/>
          </p:nvPr>
        </p:nvSpPr>
        <p:spPr>
          <a:xfrm>
            <a:off x="229098" y="1703389"/>
            <a:ext cx="6315137" cy="3880773"/>
          </a:xfrm>
        </p:spPr>
        <p:txBody>
          <a:bodyPr/>
          <a:lstStyle/>
          <a:p>
            <a:r>
              <a:rPr lang="en-AU" dirty="0"/>
              <a:t>Merge the fatality dataset with the vehicle miles using year as key.</a:t>
            </a:r>
          </a:p>
          <a:p>
            <a:r>
              <a:rPr lang="en-AU" dirty="0"/>
              <a:t>Calculate the fatality over vehicle miles travelled</a:t>
            </a:r>
          </a:p>
          <a:p>
            <a:endParaRPr lang="en-AU" dirty="0"/>
          </a:p>
          <a:p>
            <a:endParaRPr lang="en-AU" dirty="0"/>
          </a:p>
          <a:p>
            <a:endParaRPr lang="en-AU" dirty="0"/>
          </a:p>
          <a:p>
            <a:endParaRPr lang="en-AU" dirty="0"/>
          </a:p>
          <a:p>
            <a:r>
              <a:rPr lang="en-AU" dirty="0"/>
              <a:t>Car is more dangerous than train and airplane.</a:t>
            </a:r>
          </a:p>
        </p:txBody>
      </p:sp>
      <p:pic>
        <p:nvPicPr>
          <p:cNvPr id="4" name="Picture 3">
            <a:extLst>
              <a:ext uri="{FF2B5EF4-FFF2-40B4-BE49-F238E27FC236}">
                <a16:creationId xmlns:a16="http://schemas.microsoft.com/office/drawing/2014/main" id="{12CFBFF2-FFFA-468A-8ED6-0ED96D33C413}"/>
              </a:ext>
            </a:extLst>
          </p:cNvPr>
          <p:cNvPicPr>
            <a:picLocks noChangeAspect="1"/>
          </p:cNvPicPr>
          <p:nvPr/>
        </p:nvPicPr>
        <p:blipFill>
          <a:blip r:embed="rId2"/>
          <a:stretch>
            <a:fillRect/>
          </a:stretch>
        </p:blipFill>
        <p:spPr>
          <a:xfrm>
            <a:off x="6795504" y="2268902"/>
            <a:ext cx="4557790" cy="3172580"/>
          </a:xfrm>
          <a:prstGeom prst="rect">
            <a:avLst/>
          </a:prstGeom>
        </p:spPr>
      </p:pic>
    </p:spTree>
    <p:extLst>
      <p:ext uri="{BB962C8B-B14F-4D97-AF65-F5344CB8AC3E}">
        <p14:creationId xmlns:p14="http://schemas.microsoft.com/office/powerpoint/2010/main" val="363518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98F9-2CBD-3F51-6D6E-4BE3546F559B}"/>
              </a:ext>
            </a:extLst>
          </p:cNvPr>
          <p:cNvSpPr>
            <a:spLocks noGrp="1"/>
          </p:cNvSpPr>
          <p:nvPr>
            <p:ph type="ctrTitle"/>
          </p:nvPr>
        </p:nvSpPr>
        <p:spPr>
          <a:xfrm>
            <a:off x="2893657" y="857470"/>
            <a:ext cx="5504154" cy="1177777"/>
          </a:xfrm>
        </p:spPr>
        <p:txBody>
          <a:bodyPr>
            <a:normAutofit/>
          </a:bodyPr>
          <a:lstStyle/>
          <a:p>
            <a:r>
              <a:rPr lang="en-AU" sz="3400" dirty="0"/>
              <a:t>Plane Crash Data Analysis</a:t>
            </a:r>
            <a:br>
              <a:rPr lang="en-AU" sz="3400" dirty="0"/>
            </a:br>
            <a:endParaRPr lang="en-AU" sz="3400" dirty="0"/>
          </a:p>
        </p:txBody>
      </p:sp>
      <p:pic>
        <p:nvPicPr>
          <p:cNvPr id="4" name="Picture 3">
            <a:extLst>
              <a:ext uri="{FF2B5EF4-FFF2-40B4-BE49-F238E27FC236}">
                <a16:creationId xmlns:a16="http://schemas.microsoft.com/office/drawing/2014/main" id="{717CE075-1C12-BCF8-BDCF-AD296B6A380F}"/>
              </a:ext>
            </a:extLst>
          </p:cNvPr>
          <p:cNvPicPr>
            <a:picLocks noChangeAspect="1"/>
          </p:cNvPicPr>
          <p:nvPr/>
        </p:nvPicPr>
        <p:blipFill>
          <a:blip r:embed="rId2"/>
          <a:stretch>
            <a:fillRect/>
          </a:stretch>
        </p:blipFill>
        <p:spPr>
          <a:xfrm>
            <a:off x="3361864" y="2136651"/>
            <a:ext cx="4770688" cy="3011081"/>
          </a:xfrm>
          <a:prstGeom prst="rect">
            <a:avLst/>
          </a:prstGeom>
        </p:spPr>
      </p:pic>
    </p:spTree>
    <p:extLst>
      <p:ext uri="{BB962C8B-B14F-4D97-AF65-F5344CB8AC3E}">
        <p14:creationId xmlns:p14="http://schemas.microsoft.com/office/powerpoint/2010/main" val="1351333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60578-57A2-409F-9D75-45E4035AF5A0}"/>
              </a:ext>
            </a:extLst>
          </p:cNvPr>
          <p:cNvSpPr>
            <a:spLocks noGrp="1"/>
          </p:cNvSpPr>
          <p:nvPr>
            <p:ph type="title"/>
          </p:nvPr>
        </p:nvSpPr>
        <p:spPr/>
        <p:txBody>
          <a:bodyPr/>
          <a:lstStyle/>
          <a:p>
            <a:r>
              <a:rPr lang="en-AU" dirty="0"/>
              <a:t>Summary</a:t>
            </a:r>
          </a:p>
        </p:txBody>
      </p:sp>
      <p:sp>
        <p:nvSpPr>
          <p:cNvPr id="3" name="Content Placeholder 2">
            <a:extLst>
              <a:ext uri="{FF2B5EF4-FFF2-40B4-BE49-F238E27FC236}">
                <a16:creationId xmlns:a16="http://schemas.microsoft.com/office/drawing/2014/main" id="{B306B189-B0EA-46E8-A04C-33AB3B04DD7C}"/>
              </a:ext>
            </a:extLst>
          </p:cNvPr>
          <p:cNvSpPr>
            <a:spLocks noGrp="1"/>
          </p:cNvSpPr>
          <p:nvPr>
            <p:ph idx="1"/>
          </p:nvPr>
        </p:nvSpPr>
        <p:spPr/>
        <p:txBody>
          <a:bodyPr/>
          <a:lstStyle/>
          <a:p>
            <a:r>
              <a:rPr lang="en-AU" dirty="0"/>
              <a:t>Motor Vehicles has not become safer over years</a:t>
            </a:r>
          </a:p>
          <a:p>
            <a:r>
              <a:rPr lang="en-AU" dirty="0"/>
              <a:t>Drug driving and Speeding are the most dangerous behaviours on road (involved is almost 1/3 of the fatal accidents).</a:t>
            </a:r>
          </a:p>
          <a:p>
            <a:r>
              <a:rPr lang="en-AU" dirty="0"/>
              <a:t>Night time driving, male gender, distraction… are also the risk factors in motor vehicle fatal crashes.</a:t>
            </a:r>
          </a:p>
          <a:p>
            <a:r>
              <a:rPr lang="en-AU" dirty="0"/>
              <a:t>Car is most dangerous mode of transportation compared to train and airplane.</a:t>
            </a:r>
          </a:p>
          <a:p>
            <a:r>
              <a:rPr lang="en-AU" dirty="0"/>
              <a:t>Conclusion: Motor vehicles driving is still manual and mainly depends on the driver behaviours and the environmental situation.</a:t>
            </a:r>
          </a:p>
          <a:p>
            <a:endParaRPr lang="en-AU" dirty="0"/>
          </a:p>
        </p:txBody>
      </p:sp>
    </p:spTree>
    <p:extLst>
      <p:ext uri="{BB962C8B-B14F-4D97-AF65-F5344CB8AC3E}">
        <p14:creationId xmlns:p14="http://schemas.microsoft.com/office/powerpoint/2010/main" val="1683656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A8941-BA52-DB65-0548-BE8F3CBC02A0}"/>
              </a:ext>
            </a:extLst>
          </p:cNvPr>
          <p:cNvSpPr>
            <a:spLocks noGrp="1"/>
          </p:cNvSpPr>
          <p:nvPr>
            <p:ph type="ctrTitle"/>
          </p:nvPr>
        </p:nvSpPr>
        <p:spPr>
          <a:xfrm>
            <a:off x="1633728" y="510638"/>
            <a:ext cx="7089648" cy="1669833"/>
          </a:xfrm>
        </p:spPr>
        <p:txBody>
          <a:bodyPr/>
          <a:lstStyle/>
          <a:p>
            <a:pPr algn="ctr"/>
            <a:r>
              <a:rPr lang="en-AU" sz="4800" dirty="0"/>
              <a:t>Recreational Boat Crash Analysis For the USA</a:t>
            </a:r>
          </a:p>
        </p:txBody>
      </p:sp>
      <p:pic>
        <p:nvPicPr>
          <p:cNvPr id="5" name="Picture 4">
            <a:extLst>
              <a:ext uri="{FF2B5EF4-FFF2-40B4-BE49-F238E27FC236}">
                <a16:creationId xmlns:a16="http://schemas.microsoft.com/office/drawing/2014/main" id="{A0650364-C7D6-08EE-40A7-38D9EDCEBA48}"/>
              </a:ext>
            </a:extLst>
          </p:cNvPr>
          <p:cNvPicPr>
            <a:picLocks noChangeAspect="1"/>
          </p:cNvPicPr>
          <p:nvPr/>
        </p:nvPicPr>
        <p:blipFill>
          <a:blip r:embed="rId2"/>
          <a:stretch>
            <a:fillRect/>
          </a:stretch>
        </p:blipFill>
        <p:spPr>
          <a:xfrm>
            <a:off x="3021169" y="2694351"/>
            <a:ext cx="4414224" cy="2982054"/>
          </a:xfrm>
          <a:prstGeom prst="rect">
            <a:avLst/>
          </a:prstGeom>
        </p:spPr>
      </p:pic>
    </p:spTree>
    <p:extLst>
      <p:ext uri="{BB962C8B-B14F-4D97-AF65-F5344CB8AC3E}">
        <p14:creationId xmlns:p14="http://schemas.microsoft.com/office/powerpoint/2010/main" val="2620583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C8D7-5567-F1B7-1F60-E119120B57DE}"/>
              </a:ext>
            </a:extLst>
          </p:cNvPr>
          <p:cNvSpPr>
            <a:spLocks noGrp="1"/>
          </p:cNvSpPr>
          <p:nvPr>
            <p:ph type="title"/>
          </p:nvPr>
        </p:nvSpPr>
        <p:spPr>
          <a:xfrm>
            <a:off x="981456" y="292608"/>
            <a:ext cx="7650480" cy="371856"/>
          </a:xfrm>
        </p:spPr>
        <p:txBody>
          <a:bodyPr>
            <a:noAutofit/>
          </a:bodyPr>
          <a:lstStyle/>
          <a:p>
            <a:r>
              <a:rPr lang="en-US" sz="2000" dirty="0">
                <a:solidFill>
                  <a:schemeClr val="tx1"/>
                </a:solidFill>
              </a:rPr>
              <a:t>Most Fatalities Per State Involving Alcohol Per Average Population</a:t>
            </a:r>
            <a:endParaRPr lang="en-AU" sz="2000" dirty="0">
              <a:solidFill>
                <a:schemeClr val="tx1"/>
              </a:solidFill>
            </a:endParaRPr>
          </a:p>
        </p:txBody>
      </p:sp>
      <p:sp>
        <p:nvSpPr>
          <p:cNvPr id="7" name="TextBox 6">
            <a:extLst>
              <a:ext uri="{FF2B5EF4-FFF2-40B4-BE49-F238E27FC236}">
                <a16:creationId xmlns:a16="http://schemas.microsoft.com/office/drawing/2014/main" id="{D88E04AD-B1E6-4F05-0635-2BA357E97199}"/>
              </a:ext>
            </a:extLst>
          </p:cNvPr>
          <p:cNvSpPr txBox="1"/>
          <p:nvPr/>
        </p:nvSpPr>
        <p:spPr>
          <a:xfrm>
            <a:off x="182880" y="1456944"/>
            <a:ext cx="2481072" cy="3108543"/>
          </a:xfrm>
          <a:prstGeom prst="rect">
            <a:avLst/>
          </a:prstGeom>
          <a:noFill/>
        </p:spPr>
        <p:txBody>
          <a:bodyPr wrap="square" rtlCol="0">
            <a:spAutoFit/>
          </a:bodyPr>
          <a:lstStyle/>
          <a:p>
            <a:r>
              <a:rPr lang="en-US" sz="1400" dirty="0"/>
              <a:t>This Plot shows the percentage chance of someone dying in each US state with alcohol as the main contributing factor. These figures were based on the total deaths with alcohol as the cause from 2010 through to 2020 and averaged per year, versus the average population for those years which was found in the US census 2010 and 2020.</a:t>
            </a:r>
            <a:endParaRPr lang="en-AU" sz="1400" dirty="0"/>
          </a:p>
        </p:txBody>
      </p:sp>
      <p:pic>
        <p:nvPicPr>
          <p:cNvPr id="11" name="Content Placeholder 10">
            <a:extLst>
              <a:ext uri="{FF2B5EF4-FFF2-40B4-BE49-F238E27FC236}">
                <a16:creationId xmlns:a16="http://schemas.microsoft.com/office/drawing/2014/main" id="{5DAA7316-0FAF-BED7-4AF4-63C8D09A0513}"/>
              </a:ext>
            </a:extLst>
          </p:cNvPr>
          <p:cNvPicPr>
            <a:picLocks noGrp="1" noChangeAspect="1"/>
          </p:cNvPicPr>
          <p:nvPr>
            <p:ph idx="1"/>
          </p:nvPr>
        </p:nvPicPr>
        <p:blipFill>
          <a:blip r:embed="rId2"/>
          <a:stretch>
            <a:fillRect/>
          </a:stretch>
        </p:blipFill>
        <p:spPr>
          <a:xfrm>
            <a:off x="2663952" y="728472"/>
            <a:ext cx="7822457" cy="5933442"/>
          </a:xfrm>
        </p:spPr>
      </p:pic>
    </p:spTree>
    <p:extLst>
      <p:ext uri="{BB962C8B-B14F-4D97-AF65-F5344CB8AC3E}">
        <p14:creationId xmlns:p14="http://schemas.microsoft.com/office/powerpoint/2010/main" val="1850450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22D7-12D0-1DBB-22E4-2B2ED2BFB1B8}"/>
              </a:ext>
            </a:extLst>
          </p:cNvPr>
          <p:cNvSpPr>
            <a:spLocks noGrp="1"/>
          </p:cNvSpPr>
          <p:nvPr>
            <p:ph type="title"/>
          </p:nvPr>
        </p:nvSpPr>
        <p:spPr>
          <a:xfrm>
            <a:off x="811446" y="384048"/>
            <a:ext cx="7619322" cy="1320800"/>
          </a:xfrm>
        </p:spPr>
        <p:txBody>
          <a:bodyPr>
            <a:normAutofit/>
          </a:bodyPr>
          <a:lstStyle/>
          <a:p>
            <a:r>
              <a:rPr lang="en-US" sz="2000" dirty="0">
                <a:solidFill>
                  <a:schemeClr val="tx1"/>
                </a:solidFill>
              </a:rPr>
              <a:t>Most Fatalities Per State Involving Alcohol Per Average Population             										</a:t>
            </a:r>
            <a:br>
              <a:rPr lang="en-US" sz="2000" dirty="0">
                <a:solidFill>
                  <a:schemeClr val="tx1"/>
                </a:solidFill>
              </a:rPr>
            </a:br>
            <a:r>
              <a:rPr lang="en-US" sz="2000" dirty="0">
                <a:solidFill>
                  <a:schemeClr val="tx1"/>
                </a:solidFill>
              </a:rPr>
              <a:t>						  </a:t>
            </a:r>
            <a:r>
              <a:rPr lang="en-US" sz="2800" dirty="0">
                <a:solidFill>
                  <a:schemeClr val="tx1"/>
                </a:solidFill>
              </a:rPr>
              <a:t>Top 5 States</a:t>
            </a:r>
            <a:endParaRPr lang="en-AU" sz="2800" dirty="0"/>
          </a:p>
        </p:txBody>
      </p:sp>
      <p:sp>
        <p:nvSpPr>
          <p:cNvPr id="6" name="TextBox 5">
            <a:extLst>
              <a:ext uri="{FF2B5EF4-FFF2-40B4-BE49-F238E27FC236}">
                <a16:creationId xmlns:a16="http://schemas.microsoft.com/office/drawing/2014/main" id="{1A070BF3-0309-ADA8-C029-ACFEF553B585}"/>
              </a:ext>
            </a:extLst>
          </p:cNvPr>
          <p:cNvSpPr txBox="1"/>
          <p:nvPr/>
        </p:nvSpPr>
        <p:spPr>
          <a:xfrm>
            <a:off x="6455664" y="2456688"/>
            <a:ext cx="2791968" cy="1384995"/>
          </a:xfrm>
          <a:prstGeom prst="rect">
            <a:avLst/>
          </a:prstGeom>
          <a:noFill/>
        </p:spPr>
        <p:txBody>
          <a:bodyPr wrap="square" rtlCol="0">
            <a:spAutoFit/>
          </a:bodyPr>
          <a:lstStyle/>
          <a:p>
            <a:r>
              <a:rPr lang="en-US" sz="1400" dirty="0"/>
              <a:t>The top 5 States for Fatalities with alcohol as the main cause, show that Alaska has over double the ‘Chance of Death’ as the 2</a:t>
            </a:r>
            <a:r>
              <a:rPr lang="en-US" sz="1400" baseline="30000" dirty="0"/>
              <a:t>nd</a:t>
            </a:r>
            <a:r>
              <a:rPr lang="en-US" sz="1400" dirty="0"/>
              <a:t> highest state ‘North Dakota’.   </a:t>
            </a:r>
            <a:endParaRPr lang="en-AU" sz="1400" dirty="0"/>
          </a:p>
        </p:txBody>
      </p:sp>
      <p:pic>
        <p:nvPicPr>
          <p:cNvPr id="12" name="Content Placeholder 11">
            <a:extLst>
              <a:ext uri="{FF2B5EF4-FFF2-40B4-BE49-F238E27FC236}">
                <a16:creationId xmlns:a16="http://schemas.microsoft.com/office/drawing/2014/main" id="{8908B0A1-579A-6DE7-95CE-A55E91724E1A}"/>
              </a:ext>
            </a:extLst>
          </p:cNvPr>
          <p:cNvPicPr>
            <a:picLocks noGrp="1" noChangeAspect="1"/>
          </p:cNvPicPr>
          <p:nvPr>
            <p:ph idx="1"/>
          </p:nvPr>
        </p:nvPicPr>
        <p:blipFill>
          <a:blip r:embed="rId2"/>
          <a:stretch>
            <a:fillRect/>
          </a:stretch>
        </p:blipFill>
        <p:spPr>
          <a:xfrm>
            <a:off x="501081" y="1564640"/>
            <a:ext cx="5692857" cy="4071436"/>
          </a:xfrm>
        </p:spPr>
      </p:pic>
    </p:spTree>
    <p:extLst>
      <p:ext uri="{BB962C8B-B14F-4D97-AF65-F5344CB8AC3E}">
        <p14:creationId xmlns:p14="http://schemas.microsoft.com/office/powerpoint/2010/main" val="2619347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2AC2-6524-DD52-CE5A-593FC4D72C82}"/>
              </a:ext>
            </a:extLst>
          </p:cNvPr>
          <p:cNvSpPr>
            <a:spLocks noGrp="1"/>
          </p:cNvSpPr>
          <p:nvPr>
            <p:ph type="title"/>
          </p:nvPr>
        </p:nvSpPr>
        <p:spPr>
          <a:xfrm>
            <a:off x="677334" y="609600"/>
            <a:ext cx="8596668" cy="530352"/>
          </a:xfrm>
        </p:spPr>
        <p:txBody>
          <a:bodyPr>
            <a:normAutofit/>
          </a:bodyPr>
          <a:lstStyle/>
          <a:p>
            <a:r>
              <a:rPr lang="en-US" sz="2000" dirty="0">
                <a:solidFill>
                  <a:schemeClr val="tx1"/>
                </a:solidFill>
              </a:rPr>
              <a:t>Fatalities Involving Alcohol versus Fatalities Not Involving Alcohol</a:t>
            </a:r>
            <a:endParaRPr lang="en-AU" sz="2000" dirty="0"/>
          </a:p>
        </p:txBody>
      </p:sp>
      <p:pic>
        <p:nvPicPr>
          <p:cNvPr id="5" name="Content Placeholder 4">
            <a:extLst>
              <a:ext uri="{FF2B5EF4-FFF2-40B4-BE49-F238E27FC236}">
                <a16:creationId xmlns:a16="http://schemas.microsoft.com/office/drawing/2014/main" id="{4943A69E-146F-9901-FF7B-7E776EAACC62}"/>
              </a:ext>
            </a:extLst>
          </p:cNvPr>
          <p:cNvPicPr>
            <a:picLocks noGrp="1" noChangeAspect="1"/>
          </p:cNvPicPr>
          <p:nvPr>
            <p:ph idx="1"/>
          </p:nvPr>
        </p:nvPicPr>
        <p:blipFill>
          <a:blip r:embed="rId2"/>
          <a:stretch>
            <a:fillRect/>
          </a:stretch>
        </p:blipFill>
        <p:spPr>
          <a:xfrm>
            <a:off x="249023" y="1630236"/>
            <a:ext cx="6101192" cy="3881437"/>
          </a:xfrm>
        </p:spPr>
      </p:pic>
      <p:sp>
        <p:nvSpPr>
          <p:cNvPr id="6" name="TextBox 5">
            <a:extLst>
              <a:ext uri="{FF2B5EF4-FFF2-40B4-BE49-F238E27FC236}">
                <a16:creationId xmlns:a16="http://schemas.microsoft.com/office/drawing/2014/main" id="{18541AF0-1017-21C4-D1D1-F87547B0010C}"/>
              </a:ext>
            </a:extLst>
          </p:cNvPr>
          <p:cNvSpPr txBox="1"/>
          <p:nvPr/>
        </p:nvSpPr>
        <p:spPr>
          <a:xfrm>
            <a:off x="6614160" y="2377440"/>
            <a:ext cx="2938272" cy="2246769"/>
          </a:xfrm>
          <a:prstGeom prst="rect">
            <a:avLst/>
          </a:prstGeom>
          <a:noFill/>
        </p:spPr>
        <p:txBody>
          <a:bodyPr wrap="square" rtlCol="0">
            <a:spAutoFit/>
          </a:bodyPr>
          <a:lstStyle/>
          <a:p>
            <a:r>
              <a:rPr lang="en-US" sz="1400" dirty="0"/>
              <a:t>This Plot show the comparison of Fatalities involving Alcohol as a main contributing factor compared to the total fatalities.</a:t>
            </a:r>
          </a:p>
          <a:p>
            <a:r>
              <a:rPr lang="en-US" sz="1400" dirty="0"/>
              <a:t>From this data we can see that although alcohol does contribute to the total deaths, it doesn’t make up a very high percentage as an overall factor of death in Boating.</a:t>
            </a:r>
            <a:endParaRPr lang="en-AU" sz="1400" dirty="0"/>
          </a:p>
        </p:txBody>
      </p:sp>
    </p:spTree>
    <p:extLst>
      <p:ext uri="{BB962C8B-B14F-4D97-AF65-F5344CB8AC3E}">
        <p14:creationId xmlns:p14="http://schemas.microsoft.com/office/powerpoint/2010/main" val="2364664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9853-BE3B-2A6C-3FFC-3DD2846F8F07}"/>
              </a:ext>
            </a:extLst>
          </p:cNvPr>
          <p:cNvSpPr>
            <a:spLocks noGrp="1"/>
          </p:cNvSpPr>
          <p:nvPr>
            <p:ph type="title"/>
          </p:nvPr>
        </p:nvSpPr>
        <p:spPr/>
        <p:txBody>
          <a:bodyPr>
            <a:normAutofit/>
          </a:bodyPr>
          <a:lstStyle/>
          <a:p>
            <a:r>
              <a:rPr lang="en-US" sz="2000" dirty="0">
                <a:solidFill>
                  <a:schemeClr val="tx1"/>
                </a:solidFill>
              </a:rPr>
              <a:t>Fatalities Involving whether Safety Vests were worn between 2010-2020</a:t>
            </a:r>
            <a:endParaRPr lang="en-AU" sz="2000" dirty="0"/>
          </a:p>
        </p:txBody>
      </p:sp>
      <p:pic>
        <p:nvPicPr>
          <p:cNvPr id="9" name="Content Placeholder 8">
            <a:extLst>
              <a:ext uri="{FF2B5EF4-FFF2-40B4-BE49-F238E27FC236}">
                <a16:creationId xmlns:a16="http://schemas.microsoft.com/office/drawing/2014/main" id="{D41BEF65-4F54-1394-1254-417491AA0887}"/>
              </a:ext>
            </a:extLst>
          </p:cNvPr>
          <p:cNvPicPr>
            <a:picLocks noGrp="1" noChangeAspect="1"/>
          </p:cNvPicPr>
          <p:nvPr>
            <p:ph idx="1"/>
          </p:nvPr>
        </p:nvPicPr>
        <p:blipFill>
          <a:blip r:embed="rId2"/>
          <a:stretch>
            <a:fillRect/>
          </a:stretch>
        </p:blipFill>
        <p:spPr>
          <a:xfrm>
            <a:off x="3177543" y="1420367"/>
            <a:ext cx="6968571" cy="4017265"/>
          </a:xfrm>
        </p:spPr>
      </p:pic>
      <p:sp>
        <p:nvSpPr>
          <p:cNvPr id="11" name="TextBox 10">
            <a:extLst>
              <a:ext uri="{FF2B5EF4-FFF2-40B4-BE49-F238E27FC236}">
                <a16:creationId xmlns:a16="http://schemas.microsoft.com/office/drawing/2014/main" id="{E6653DDB-B3EE-3618-5514-890A79F5D071}"/>
              </a:ext>
            </a:extLst>
          </p:cNvPr>
          <p:cNvSpPr txBox="1"/>
          <p:nvPr/>
        </p:nvSpPr>
        <p:spPr>
          <a:xfrm>
            <a:off x="257559" y="2304288"/>
            <a:ext cx="2968752" cy="1815882"/>
          </a:xfrm>
          <a:prstGeom prst="rect">
            <a:avLst/>
          </a:prstGeom>
          <a:noFill/>
        </p:spPr>
        <p:txBody>
          <a:bodyPr wrap="square" rtlCol="0">
            <a:spAutoFit/>
          </a:bodyPr>
          <a:lstStyle/>
          <a:p>
            <a:r>
              <a:rPr lang="en-US" sz="1400" dirty="0"/>
              <a:t>The total deaths whilst wearing a safety vest has barely altered over the previous 10 years, and neither has the total deaths whilst wearing one. This graph clearly shows that there is a far higher chance of dying if you don’t wear a safety vest</a:t>
            </a:r>
            <a:endParaRPr lang="en-AU" sz="1400" dirty="0"/>
          </a:p>
        </p:txBody>
      </p:sp>
    </p:spTree>
    <p:extLst>
      <p:ext uri="{BB962C8B-B14F-4D97-AF65-F5344CB8AC3E}">
        <p14:creationId xmlns:p14="http://schemas.microsoft.com/office/powerpoint/2010/main" val="103076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F4A73-6A3D-B0FF-8B1F-856EF73BD0FA}"/>
              </a:ext>
            </a:extLst>
          </p:cNvPr>
          <p:cNvSpPr>
            <a:spLocks noGrp="1"/>
          </p:cNvSpPr>
          <p:nvPr>
            <p:ph type="title"/>
          </p:nvPr>
        </p:nvSpPr>
        <p:spPr>
          <a:xfrm>
            <a:off x="2042838" y="658368"/>
            <a:ext cx="8596668" cy="1320800"/>
          </a:xfrm>
        </p:spPr>
        <p:txBody>
          <a:bodyPr>
            <a:normAutofit/>
          </a:bodyPr>
          <a:lstStyle/>
          <a:p>
            <a:r>
              <a:rPr lang="en-US" sz="2000" dirty="0">
                <a:solidFill>
                  <a:schemeClr val="tx1"/>
                </a:solidFill>
              </a:rPr>
              <a:t>Fatalities in Recreational Boating 1996-2020</a:t>
            </a:r>
            <a:endParaRPr lang="en-AU" sz="2000" dirty="0"/>
          </a:p>
        </p:txBody>
      </p:sp>
      <p:pic>
        <p:nvPicPr>
          <p:cNvPr id="5" name="Content Placeholder 4">
            <a:extLst>
              <a:ext uri="{FF2B5EF4-FFF2-40B4-BE49-F238E27FC236}">
                <a16:creationId xmlns:a16="http://schemas.microsoft.com/office/drawing/2014/main" id="{EB06AE41-2D6A-A0BA-A03D-86D4A9E92A96}"/>
              </a:ext>
            </a:extLst>
          </p:cNvPr>
          <p:cNvPicPr>
            <a:picLocks noGrp="1" noChangeAspect="1"/>
          </p:cNvPicPr>
          <p:nvPr>
            <p:ph idx="1"/>
          </p:nvPr>
        </p:nvPicPr>
        <p:blipFill>
          <a:blip r:embed="rId2"/>
          <a:stretch>
            <a:fillRect/>
          </a:stretch>
        </p:blipFill>
        <p:spPr>
          <a:xfrm>
            <a:off x="182880" y="1376680"/>
            <a:ext cx="7550202" cy="4104640"/>
          </a:xfrm>
        </p:spPr>
      </p:pic>
      <p:sp>
        <p:nvSpPr>
          <p:cNvPr id="6" name="TextBox 5">
            <a:extLst>
              <a:ext uri="{FF2B5EF4-FFF2-40B4-BE49-F238E27FC236}">
                <a16:creationId xmlns:a16="http://schemas.microsoft.com/office/drawing/2014/main" id="{CF3192C6-083F-73D5-37D4-600C1F5583D9}"/>
              </a:ext>
            </a:extLst>
          </p:cNvPr>
          <p:cNvSpPr txBox="1"/>
          <p:nvPr/>
        </p:nvSpPr>
        <p:spPr>
          <a:xfrm>
            <a:off x="7733082" y="2578608"/>
            <a:ext cx="2181690" cy="2031325"/>
          </a:xfrm>
          <a:prstGeom prst="rect">
            <a:avLst/>
          </a:prstGeom>
          <a:noFill/>
        </p:spPr>
        <p:txBody>
          <a:bodyPr wrap="square" rtlCol="0">
            <a:spAutoFit/>
          </a:bodyPr>
          <a:lstStyle/>
          <a:p>
            <a:r>
              <a:rPr lang="en-US" sz="1400" dirty="0"/>
              <a:t>Fatalities in Recreational Boating since 1996 seemed to be heading in downward trend but over the more recent years appears to have a few spike years climbing back over 750 deaths in 2020.</a:t>
            </a:r>
            <a:endParaRPr lang="en-AU" sz="1400" dirty="0"/>
          </a:p>
        </p:txBody>
      </p:sp>
    </p:spTree>
    <p:extLst>
      <p:ext uri="{BB962C8B-B14F-4D97-AF65-F5344CB8AC3E}">
        <p14:creationId xmlns:p14="http://schemas.microsoft.com/office/powerpoint/2010/main" val="91232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36D3-E840-2F80-2807-613052551823}"/>
              </a:ext>
            </a:extLst>
          </p:cNvPr>
          <p:cNvSpPr>
            <a:spLocks noGrp="1"/>
          </p:cNvSpPr>
          <p:nvPr>
            <p:ph type="title"/>
          </p:nvPr>
        </p:nvSpPr>
        <p:spPr>
          <a:xfrm>
            <a:off x="677334" y="853440"/>
            <a:ext cx="8596668" cy="1076960"/>
          </a:xfrm>
        </p:spPr>
        <p:txBody>
          <a:bodyPr>
            <a:normAutofit/>
          </a:bodyPr>
          <a:lstStyle/>
          <a:p>
            <a:r>
              <a:rPr lang="en-US" sz="2000" dirty="0">
                <a:solidFill>
                  <a:schemeClr val="tx1"/>
                </a:solidFill>
              </a:rPr>
              <a:t>Comparing Total Boating, Train and Plane Fatalities between 2010-2020</a:t>
            </a:r>
            <a:endParaRPr lang="en-AU" sz="2000" dirty="0"/>
          </a:p>
        </p:txBody>
      </p:sp>
      <p:pic>
        <p:nvPicPr>
          <p:cNvPr id="5" name="Content Placeholder 4">
            <a:extLst>
              <a:ext uri="{FF2B5EF4-FFF2-40B4-BE49-F238E27FC236}">
                <a16:creationId xmlns:a16="http://schemas.microsoft.com/office/drawing/2014/main" id="{5C738764-D472-6938-9E0D-7750C9779480}"/>
              </a:ext>
            </a:extLst>
          </p:cNvPr>
          <p:cNvPicPr>
            <a:picLocks noGrp="1" noChangeAspect="1"/>
          </p:cNvPicPr>
          <p:nvPr>
            <p:ph idx="1"/>
          </p:nvPr>
        </p:nvPicPr>
        <p:blipFill>
          <a:blip r:embed="rId2"/>
          <a:stretch>
            <a:fillRect/>
          </a:stretch>
        </p:blipFill>
        <p:spPr>
          <a:xfrm>
            <a:off x="2986078" y="1861884"/>
            <a:ext cx="4139677" cy="3881437"/>
          </a:xfrm>
        </p:spPr>
      </p:pic>
      <p:pic>
        <p:nvPicPr>
          <p:cNvPr id="7" name="Picture 6">
            <a:extLst>
              <a:ext uri="{FF2B5EF4-FFF2-40B4-BE49-F238E27FC236}">
                <a16:creationId xmlns:a16="http://schemas.microsoft.com/office/drawing/2014/main" id="{75D1BD24-847A-AE46-DCD7-6D912E9A42EE}"/>
              </a:ext>
            </a:extLst>
          </p:cNvPr>
          <p:cNvPicPr>
            <a:picLocks noChangeAspect="1"/>
          </p:cNvPicPr>
          <p:nvPr/>
        </p:nvPicPr>
        <p:blipFill>
          <a:blip r:embed="rId3"/>
          <a:stretch>
            <a:fillRect/>
          </a:stretch>
        </p:blipFill>
        <p:spPr>
          <a:xfrm>
            <a:off x="7136084" y="2863649"/>
            <a:ext cx="2720691" cy="1586431"/>
          </a:xfrm>
          <a:prstGeom prst="rect">
            <a:avLst/>
          </a:prstGeom>
        </p:spPr>
      </p:pic>
      <p:sp>
        <p:nvSpPr>
          <p:cNvPr id="8" name="TextBox 7">
            <a:extLst>
              <a:ext uri="{FF2B5EF4-FFF2-40B4-BE49-F238E27FC236}">
                <a16:creationId xmlns:a16="http://schemas.microsoft.com/office/drawing/2014/main" id="{1208E702-DD04-4771-3D61-68DE437AB78E}"/>
              </a:ext>
            </a:extLst>
          </p:cNvPr>
          <p:cNvSpPr txBox="1"/>
          <p:nvPr/>
        </p:nvSpPr>
        <p:spPr>
          <a:xfrm>
            <a:off x="402336" y="2054352"/>
            <a:ext cx="2359152" cy="3323987"/>
          </a:xfrm>
          <a:prstGeom prst="rect">
            <a:avLst/>
          </a:prstGeom>
          <a:noFill/>
        </p:spPr>
        <p:txBody>
          <a:bodyPr wrap="square" rtlCol="0">
            <a:spAutoFit/>
          </a:bodyPr>
          <a:lstStyle/>
          <a:p>
            <a:r>
              <a:rPr lang="en-US" sz="1400" dirty="0"/>
              <a:t>This Pie graph shows the comparison between total deaths in Recreational Boating, Planes and Trains. </a:t>
            </a:r>
          </a:p>
          <a:p>
            <a:r>
              <a:rPr lang="en-US" sz="1400" dirty="0"/>
              <a:t>Slightly surprising Boats accounted for just over 90% of transport fatalities with these three modes of transport, with the other 2 making up less than 10%.</a:t>
            </a:r>
          </a:p>
          <a:p>
            <a:r>
              <a:rPr lang="en-US" sz="1400" dirty="0"/>
              <a:t>Cars were left out as the number of fatalities is so overwhelming in number for a head to head analysis.</a:t>
            </a:r>
            <a:endParaRPr lang="en-AU" sz="1400" dirty="0"/>
          </a:p>
        </p:txBody>
      </p:sp>
    </p:spTree>
    <p:extLst>
      <p:ext uri="{BB962C8B-B14F-4D97-AF65-F5344CB8AC3E}">
        <p14:creationId xmlns:p14="http://schemas.microsoft.com/office/powerpoint/2010/main" val="3959289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5A4-E623-B287-04B7-D2939C9A4D1E}"/>
              </a:ext>
            </a:extLst>
          </p:cNvPr>
          <p:cNvSpPr>
            <a:spLocks noGrp="1"/>
          </p:cNvSpPr>
          <p:nvPr>
            <p:ph type="title"/>
          </p:nvPr>
        </p:nvSpPr>
        <p:spPr>
          <a:xfrm>
            <a:off x="707814" y="426721"/>
            <a:ext cx="8596668" cy="1320800"/>
          </a:xfrm>
        </p:spPr>
        <p:txBody>
          <a:bodyPr>
            <a:normAutofit/>
          </a:bodyPr>
          <a:lstStyle/>
          <a:p>
            <a:r>
              <a:rPr lang="en-US" sz="2000" dirty="0">
                <a:solidFill>
                  <a:schemeClr val="tx1"/>
                </a:solidFill>
              </a:rPr>
              <a:t>Most Dangerous States for Transport by Average Population 2010-2020</a:t>
            </a:r>
            <a:endParaRPr lang="en-AU" sz="2000" dirty="0"/>
          </a:p>
        </p:txBody>
      </p:sp>
      <p:pic>
        <p:nvPicPr>
          <p:cNvPr id="5" name="Content Placeholder 4">
            <a:extLst>
              <a:ext uri="{FF2B5EF4-FFF2-40B4-BE49-F238E27FC236}">
                <a16:creationId xmlns:a16="http://schemas.microsoft.com/office/drawing/2014/main" id="{AF151680-F73A-131B-1179-CA50FDAA79B2}"/>
              </a:ext>
            </a:extLst>
          </p:cNvPr>
          <p:cNvPicPr>
            <a:picLocks noGrp="1" noChangeAspect="1"/>
          </p:cNvPicPr>
          <p:nvPr>
            <p:ph idx="1"/>
          </p:nvPr>
        </p:nvPicPr>
        <p:blipFill>
          <a:blip r:embed="rId2"/>
          <a:stretch>
            <a:fillRect/>
          </a:stretch>
        </p:blipFill>
        <p:spPr>
          <a:xfrm>
            <a:off x="2615184" y="1032257"/>
            <a:ext cx="8510016" cy="5499914"/>
          </a:xfrm>
        </p:spPr>
      </p:pic>
      <p:sp>
        <p:nvSpPr>
          <p:cNvPr id="7" name="TextBox 6">
            <a:extLst>
              <a:ext uri="{FF2B5EF4-FFF2-40B4-BE49-F238E27FC236}">
                <a16:creationId xmlns:a16="http://schemas.microsoft.com/office/drawing/2014/main" id="{65584743-D916-B4E8-9323-2AFEAD1EA453}"/>
              </a:ext>
            </a:extLst>
          </p:cNvPr>
          <p:cNvSpPr txBox="1"/>
          <p:nvPr/>
        </p:nvSpPr>
        <p:spPr>
          <a:xfrm>
            <a:off x="146304" y="1898904"/>
            <a:ext cx="2468880" cy="2677656"/>
          </a:xfrm>
          <a:prstGeom prst="rect">
            <a:avLst/>
          </a:prstGeom>
          <a:noFill/>
        </p:spPr>
        <p:txBody>
          <a:bodyPr wrap="square" rtlCol="0">
            <a:spAutoFit/>
          </a:bodyPr>
          <a:lstStyle/>
          <a:p>
            <a:r>
              <a:rPr lang="en-US" sz="1400" dirty="0"/>
              <a:t>This Graph show the culmination of total fatalities for Trains, Cars, Planes, and Boats in all US states. Although Cars make up the vast majority of deaths, this graph takes into account the population average to give a better overall view of which states are Safest, and which are the most Dangerous. </a:t>
            </a:r>
            <a:endParaRPr lang="en-AU" sz="1400" dirty="0"/>
          </a:p>
        </p:txBody>
      </p:sp>
    </p:spTree>
    <p:extLst>
      <p:ext uri="{BB962C8B-B14F-4D97-AF65-F5344CB8AC3E}">
        <p14:creationId xmlns:p14="http://schemas.microsoft.com/office/powerpoint/2010/main" val="339223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DC4D-99AD-70FF-C190-CB1B61D975A8}"/>
              </a:ext>
            </a:extLst>
          </p:cNvPr>
          <p:cNvSpPr>
            <a:spLocks noGrp="1"/>
          </p:cNvSpPr>
          <p:nvPr>
            <p:ph type="title"/>
          </p:nvPr>
        </p:nvSpPr>
        <p:spPr>
          <a:xfrm>
            <a:off x="677334" y="786384"/>
            <a:ext cx="8596668" cy="1144016"/>
          </a:xfrm>
        </p:spPr>
        <p:txBody>
          <a:bodyPr>
            <a:normAutofit/>
          </a:bodyPr>
          <a:lstStyle/>
          <a:p>
            <a:r>
              <a:rPr lang="en-US" sz="2000" dirty="0">
                <a:solidFill>
                  <a:schemeClr val="tx1"/>
                </a:solidFill>
              </a:rPr>
              <a:t>Top 5 Safest &amp; Most Dangerous States for Transport by Average Population</a:t>
            </a:r>
            <a:endParaRPr lang="en-AU" sz="2000" dirty="0"/>
          </a:p>
        </p:txBody>
      </p:sp>
      <p:pic>
        <p:nvPicPr>
          <p:cNvPr id="5" name="Content Placeholder 4">
            <a:extLst>
              <a:ext uri="{FF2B5EF4-FFF2-40B4-BE49-F238E27FC236}">
                <a16:creationId xmlns:a16="http://schemas.microsoft.com/office/drawing/2014/main" id="{59C2CDB6-1F16-D0A1-57F7-744D7979EA6C}"/>
              </a:ext>
            </a:extLst>
          </p:cNvPr>
          <p:cNvPicPr>
            <a:picLocks noGrp="1" noChangeAspect="1"/>
          </p:cNvPicPr>
          <p:nvPr>
            <p:ph idx="1"/>
          </p:nvPr>
        </p:nvPicPr>
        <p:blipFill>
          <a:blip r:embed="rId2"/>
          <a:stretch>
            <a:fillRect/>
          </a:stretch>
        </p:blipFill>
        <p:spPr>
          <a:xfrm>
            <a:off x="215751" y="1514412"/>
            <a:ext cx="5241791" cy="3734244"/>
          </a:xfrm>
        </p:spPr>
      </p:pic>
      <p:pic>
        <p:nvPicPr>
          <p:cNvPr id="7" name="Picture 6">
            <a:extLst>
              <a:ext uri="{FF2B5EF4-FFF2-40B4-BE49-F238E27FC236}">
                <a16:creationId xmlns:a16="http://schemas.microsoft.com/office/drawing/2014/main" id="{1BE580F3-8EB4-F469-F281-886AAFD2D762}"/>
              </a:ext>
            </a:extLst>
          </p:cNvPr>
          <p:cNvPicPr>
            <a:picLocks noChangeAspect="1"/>
          </p:cNvPicPr>
          <p:nvPr/>
        </p:nvPicPr>
        <p:blipFill>
          <a:blip r:embed="rId3"/>
          <a:stretch>
            <a:fillRect/>
          </a:stretch>
        </p:blipFill>
        <p:spPr>
          <a:xfrm>
            <a:off x="5652974" y="1514412"/>
            <a:ext cx="5360294" cy="3734245"/>
          </a:xfrm>
          <a:prstGeom prst="rect">
            <a:avLst/>
          </a:prstGeom>
        </p:spPr>
      </p:pic>
      <p:sp>
        <p:nvSpPr>
          <p:cNvPr id="8" name="TextBox 7">
            <a:extLst>
              <a:ext uri="{FF2B5EF4-FFF2-40B4-BE49-F238E27FC236}">
                <a16:creationId xmlns:a16="http://schemas.microsoft.com/office/drawing/2014/main" id="{D12E79CD-0B10-3396-DAC9-5405C2D1C430}"/>
              </a:ext>
            </a:extLst>
          </p:cNvPr>
          <p:cNvSpPr txBox="1"/>
          <p:nvPr/>
        </p:nvSpPr>
        <p:spPr>
          <a:xfrm>
            <a:off x="871728" y="5492496"/>
            <a:ext cx="7808976" cy="738664"/>
          </a:xfrm>
          <a:prstGeom prst="rect">
            <a:avLst/>
          </a:prstGeom>
          <a:noFill/>
        </p:spPr>
        <p:txBody>
          <a:bodyPr wrap="square" rtlCol="0">
            <a:spAutoFit/>
          </a:bodyPr>
          <a:lstStyle/>
          <a:p>
            <a:r>
              <a:rPr lang="en-US" sz="1400" dirty="0"/>
              <a:t>In conclusion, the Safest states when it comes to Fatalities in Transport per capita is Massachusetts, followed by New York. Whereas the most dangerous states are Wyoming and Mississippi. </a:t>
            </a:r>
            <a:endParaRPr lang="en-AU" sz="1400" dirty="0"/>
          </a:p>
        </p:txBody>
      </p:sp>
    </p:spTree>
    <p:extLst>
      <p:ext uri="{BB962C8B-B14F-4D97-AF65-F5344CB8AC3E}">
        <p14:creationId xmlns:p14="http://schemas.microsoft.com/office/powerpoint/2010/main" val="31544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FD86-4AC5-5C71-86C2-D83B39E97865}"/>
              </a:ext>
            </a:extLst>
          </p:cNvPr>
          <p:cNvSpPr>
            <a:spLocks noGrp="1"/>
          </p:cNvSpPr>
          <p:nvPr>
            <p:ph type="title"/>
          </p:nvPr>
        </p:nvSpPr>
        <p:spPr>
          <a:xfrm>
            <a:off x="838200" y="365126"/>
            <a:ext cx="10515600" cy="693654"/>
          </a:xfrm>
        </p:spPr>
        <p:txBody>
          <a:bodyPr>
            <a:normAutofit/>
          </a:bodyPr>
          <a:lstStyle/>
          <a:p>
            <a:r>
              <a:rPr lang="en-AU" sz="2200" dirty="0"/>
              <a:t>The top 10 worst planes by crashes in 1991-2020</a:t>
            </a:r>
          </a:p>
        </p:txBody>
      </p:sp>
      <p:pic>
        <p:nvPicPr>
          <p:cNvPr id="5" name="Content Placeholder 4">
            <a:extLst>
              <a:ext uri="{FF2B5EF4-FFF2-40B4-BE49-F238E27FC236}">
                <a16:creationId xmlns:a16="http://schemas.microsoft.com/office/drawing/2014/main" id="{F330D078-FE3F-8F3E-7DDB-669A2ADA89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89881"/>
            <a:ext cx="6156489" cy="4678238"/>
          </a:xfrm>
        </p:spPr>
      </p:pic>
      <p:sp>
        <p:nvSpPr>
          <p:cNvPr id="3" name="TextBox 2">
            <a:extLst>
              <a:ext uri="{FF2B5EF4-FFF2-40B4-BE49-F238E27FC236}">
                <a16:creationId xmlns:a16="http://schemas.microsoft.com/office/drawing/2014/main" id="{3F29EDD1-0F8A-1650-2CA9-60483FD07BD1}"/>
              </a:ext>
            </a:extLst>
          </p:cNvPr>
          <p:cNvSpPr txBox="1"/>
          <p:nvPr/>
        </p:nvSpPr>
        <p:spPr>
          <a:xfrm>
            <a:off x="7107810" y="1706250"/>
            <a:ext cx="2281287" cy="1384995"/>
          </a:xfrm>
          <a:prstGeom prst="rect">
            <a:avLst/>
          </a:prstGeom>
          <a:noFill/>
        </p:spPr>
        <p:txBody>
          <a:bodyPr wrap="square" rtlCol="0">
            <a:spAutoFit/>
          </a:bodyPr>
          <a:lstStyle/>
          <a:p>
            <a:r>
              <a:rPr lang="en-AU" sz="1400" dirty="0"/>
              <a:t>This bar chart shows the most dangerous plane due to the number of crashes. The De Havilland Canada DHC-6 between 1991-2020 was the worst. </a:t>
            </a:r>
          </a:p>
        </p:txBody>
      </p:sp>
    </p:spTree>
    <p:extLst>
      <p:ext uri="{BB962C8B-B14F-4D97-AF65-F5344CB8AC3E}">
        <p14:creationId xmlns:p14="http://schemas.microsoft.com/office/powerpoint/2010/main" val="104758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EE34-97C6-EC86-9B07-DB8EB853F993}"/>
              </a:ext>
            </a:extLst>
          </p:cNvPr>
          <p:cNvSpPr>
            <a:spLocks noGrp="1"/>
          </p:cNvSpPr>
          <p:nvPr>
            <p:ph type="title"/>
          </p:nvPr>
        </p:nvSpPr>
        <p:spPr>
          <a:xfrm>
            <a:off x="677334" y="235712"/>
            <a:ext cx="8596668" cy="1320800"/>
          </a:xfrm>
        </p:spPr>
        <p:txBody>
          <a:bodyPr>
            <a:normAutofit/>
          </a:bodyPr>
          <a:lstStyle/>
          <a:p>
            <a:r>
              <a:rPr lang="en-US" sz="2400" dirty="0"/>
              <a:t>Summary</a:t>
            </a:r>
            <a:endParaRPr lang="en-AU" sz="2400" dirty="0"/>
          </a:p>
        </p:txBody>
      </p:sp>
      <p:sp>
        <p:nvSpPr>
          <p:cNvPr id="3" name="Content Placeholder 2">
            <a:extLst>
              <a:ext uri="{FF2B5EF4-FFF2-40B4-BE49-F238E27FC236}">
                <a16:creationId xmlns:a16="http://schemas.microsoft.com/office/drawing/2014/main" id="{CB464BA0-F14E-CD4C-385A-16DFB4C41E7A}"/>
              </a:ext>
            </a:extLst>
          </p:cNvPr>
          <p:cNvSpPr>
            <a:spLocks noGrp="1"/>
          </p:cNvSpPr>
          <p:nvPr>
            <p:ph idx="1"/>
          </p:nvPr>
        </p:nvSpPr>
        <p:spPr>
          <a:xfrm>
            <a:off x="677334" y="725424"/>
            <a:ext cx="8596668" cy="5896864"/>
          </a:xfrm>
        </p:spPr>
        <p:txBody>
          <a:bodyPr>
            <a:normAutofit fontScale="92500" lnSpcReduction="10000"/>
          </a:bodyPr>
          <a:lstStyle/>
          <a:p>
            <a:r>
              <a:rPr lang="en-US" sz="1400" dirty="0"/>
              <a:t>Alcohol shows to be only a minor factor in the cause for overall fatalities in boating.</a:t>
            </a:r>
          </a:p>
          <a:p>
            <a:r>
              <a:rPr lang="en-US" sz="1400" dirty="0"/>
              <a:t>Wearing a safety vest has far fewer deaths than compared to </a:t>
            </a:r>
            <a:r>
              <a:rPr lang="en-US" sz="1400" u="sng" dirty="0"/>
              <a:t>Not</a:t>
            </a:r>
            <a:r>
              <a:rPr lang="en-US" sz="1400" dirty="0"/>
              <a:t> wearing a safety vest making a lack of safety vest a major factor in fatalities in boating.</a:t>
            </a:r>
          </a:p>
          <a:p>
            <a:r>
              <a:rPr lang="en-US" sz="1400" dirty="0"/>
              <a:t>There is only a slight trend downwards in the total fatalities in Boating over the past 25 years.</a:t>
            </a:r>
          </a:p>
          <a:p>
            <a:r>
              <a:rPr lang="en-US" sz="1400" dirty="0"/>
              <a:t>Recreational Boating has a far higher Fatality rate than either Planes or Trains, but pales in comparison to Cars.</a:t>
            </a:r>
          </a:p>
          <a:p>
            <a:r>
              <a:rPr lang="en-US" sz="1400" dirty="0"/>
              <a:t>With all 4 modes of transport explored the Safest states per capita were Massachusetts, followed by New York, and the most dangerous states Wyoming and Mississippi.</a:t>
            </a:r>
          </a:p>
          <a:p>
            <a:pPr marL="0" indent="0">
              <a:buNone/>
            </a:pPr>
            <a:r>
              <a:rPr lang="en-US" sz="1600" b="1" u="sng" dirty="0"/>
              <a:t>Post Mortem</a:t>
            </a:r>
          </a:p>
          <a:p>
            <a:pPr marL="0" indent="0">
              <a:buNone/>
            </a:pPr>
            <a:r>
              <a:rPr lang="en-US" sz="1400" dirty="0"/>
              <a:t>Several difficulties arose, which included being unable to obtain good international data so we were restricted to the USA, as it has a solid array of data available.</a:t>
            </a:r>
          </a:p>
          <a:p>
            <a:pPr marL="0" indent="0">
              <a:buNone/>
            </a:pPr>
            <a:r>
              <a:rPr lang="en-US" sz="1400" dirty="0"/>
              <a:t>Originally we wanted to focus on Plane Fatalities data but quickly realized there would not be enough for our whole group to explore, so we decided to include Car, Train and Boat Fatalities, for exploration.</a:t>
            </a:r>
          </a:p>
          <a:p>
            <a:pPr marL="0" indent="0">
              <a:buNone/>
            </a:pPr>
            <a:r>
              <a:rPr lang="en-US" sz="1400" dirty="0"/>
              <a:t>Due to Car deaths being so overwhelming in numbers, it was hard to draw head to head comparisons with the other 3 modes of transport other than by miles travelled per death. Unfortunately this data was unavailable for Boats.</a:t>
            </a:r>
          </a:p>
          <a:p>
            <a:pPr marL="0" indent="0">
              <a:buNone/>
            </a:pPr>
            <a:r>
              <a:rPr lang="en-US" sz="1400" dirty="0"/>
              <a:t>Ideally I would have liked to do a heat map of the US for all the Boat fatalities to see if more were located on the coast as opposed to rivers and lakes, but the Latitude and Longitude of these fatalities was unavailable.</a:t>
            </a:r>
          </a:p>
          <a:p>
            <a:pPr marL="0" indent="0">
              <a:buNone/>
            </a:pPr>
            <a:br>
              <a:rPr lang="en-US" sz="1400" dirty="0"/>
            </a:br>
            <a:r>
              <a:rPr lang="en-US" sz="1400" b="1" dirty="0"/>
              <a:t>Data Sources – </a:t>
            </a:r>
          </a:p>
          <a:p>
            <a:pPr marL="0" indent="0">
              <a:buNone/>
            </a:pPr>
            <a:r>
              <a:rPr lang="en-US" sz="1400" b="1" dirty="0"/>
              <a:t>Recreational Boating Statistic, </a:t>
            </a:r>
            <a:r>
              <a:rPr lang="en-US" sz="1400" dirty="0"/>
              <a:t>U.S. Department of Homeland Security U.S. Coast Guard Office of Auxiliary and Boating Safety</a:t>
            </a:r>
          </a:p>
          <a:p>
            <a:pPr marL="0" indent="0">
              <a:buNone/>
            </a:pPr>
            <a:r>
              <a:rPr lang="en-US" sz="1400" b="1" dirty="0"/>
              <a:t>US Census 2010 &amp; 2020 for Population data by State</a:t>
            </a:r>
          </a:p>
          <a:p>
            <a:pPr marL="0" indent="0">
              <a:buNone/>
            </a:pPr>
            <a:endParaRPr lang="en-US" sz="1400" b="1" dirty="0"/>
          </a:p>
          <a:p>
            <a:pPr marL="0" indent="0">
              <a:buNone/>
            </a:pPr>
            <a:endParaRPr lang="en-US" sz="1400" b="1" dirty="0"/>
          </a:p>
          <a:p>
            <a:pPr marL="0" indent="0">
              <a:buNone/>
            </a:pPr>
            <a:endParaRPr lang="en-US" sz="1400" dirty="0"/>
          </a:p>
          <a:p>
            <a:endParaRPr lang="en-US" sz="1400" dirty="0"/>
          </a:p>
          <a:p>
            <a:endParaRPr lang="en-AU" sz="1400" dirty="0"/>
          </a:p>
        </p:txBody>
      </p:sp>
    </p:spTree>
    <p:extLst>
      <p:ext uri="{BB962C8B-B14F-4D97-AF65-F5344CB8AC3E}">
        <p14:creationId xmlns:p14="http://schemas.microsoft.com/office/powerpoint/2010/main" val="1083567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582F-63D0-0BBF-6296-BA398184E966}"/>
              </a:ext>
            </a:extLst>
          </p:cNvPr>
          <p:cNvSpPr>
            <a:spLocks noGrp="1"/>
          </p:cNvSpPr>
          <p:nvPr>
            <p:ph type="title"/>
          </p:nvPr>
        </p:nvSpPr>
        <p:spPr>
          <a:xfrm>
            <a:off x="3975270" y="595376"/>
            <a:ext cx="2071962" cy="1320800"/>
          </a:xfrm>
        </p:spPr>
        <p:txBody>
          <a:bodyPr/>
          <a:lstStyle/>
          <a:p>
            <a:r>
              <a:rPr lang="en-US" dirty="0"/>
              <a:t>The End</a:t>
            </a:r>
            <a:endParaRPr lang="en-AU" dirty="0"/>
          </a:p>
        </p:txBody>
      </p:sp>
      <p:pic>
        <p:nvPicPr>
          <p:cNvPr id="5" name="Content Placeholder 4">
            <a:extLst>
              <a:ext uri="{FF2B5EF4-FFF2-40B4-BE49-F238E27FC236}">
                <a16:creationId xmlns:a16="http://schemas.microsoft.com/office/drawing/2014/main" id="{CE765DE6-CF1B-FC37-17FC-DE82FA671FAB}"/>
              </a:ext>
            </a:extLst>
          </p:cNvPr>
          <p:cNvPicPr>
            <a:picLocks noGrp="1" noChangeAspect="1"/>
          </p:cNvPicPr>
          <p:nvPr>
            <p:ph idx="1"/>
          </p:nvPr>
        </p:nvPicPr>
        <p:blipFill>
          <a:blip r:embed="rId2"/>
          <a:stretch>
            <a:fillRect/>
          </a:stretch>
        </p:blipFill>
        <p:spPr>
          <a:xfrm>
            <a:off x="2570701" y="1447115"/>
            <a:ext cx="4881099" cy="3740581"/>
          </a:xfrm>
        </p:spPr>
      </p:pic>
      <p:sp>
        <p:nvSpPr>
          <p:cNvPr id="6" name="TextBox 5">
            <a:extLst>
              <a:ext uri="{FF2B5EF4-FFF2-40B4-BE49-F238E27FC236}">
                <a16:creationId xmlns:a16="http://schemas.microsoft.com/office/drawing/2014/main" id="{B37399BF-8B41-266D-2C3B-0E776C2F5255}"/>
              </a:ext>
            </a:extLst>
          </p:cNvPr>
          <p:cNvSpPr txBox="1"/>
          <p:nvPr/>
        </p:nvSpPr>
        <p:spPr>
          <a:xfrm>
            <a:off x="3925824" y="5754624"/>
            <a:ext cx="2481072" cy="461665"/>
          </a:xfrm>
          <a:prstGeom prst="rect">
            <a:avLst/>
          </a:prstGeom>
          <a:noFill/>
        </p:spPr>
        <p:txBody>
          <a:bodyPr wrap="square" rtlCol="0">
            <a:spAutoFit/>
          </a:bodyPr>
          <a:lstStyle/>
          <a:p>
            <a:r>
              <a:rPr lang="en-US" sz="2400" dirty="0"/>
              <a:t>Any Questions?</a:t>
            </a:r>
            <a:endParaRPr lang="en-AU" sz="2400" dirty="0"/>
          </a:p>
        </p:txBody>
      </p:sp>
    </p:spTree>
    <p:extLst>
      <p:ext uri="{BB962C8B-B14F-4D97-AF65-F5344CB8AC3E}">
        <p14:creationId xmlns:p14="http://schemas.microsoft.com/office/powerpoint/2010/main" val="841827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C242-EA95-DAA5-3B88-31ED680046D3}"/>
              </a:ext>
            </a:extLst>
          </p:cNvPr>
          <p:cNvSpPr>
            <a:spLocks noGrp="1"/>
          </p:cNvSpPr>
          <p:nvPr>
            <p:ph type="title"/>
          </p:nvPr>
        </p:nvSpPr>
        <p:spPr>
          <a:xfrm>
            <a:off x="1035971" y="619473"/>
            <a:ext cx="4823826" cy="754753"/>
          </a:xfrm>
        </p:spPr>
        <p:txBody>
          <a:bodyPr>
            <a:normAutofit/>
          </a:bodyPr>
          <a:lstStyle/>
          <a:p>
            <a:r>
              <a:rPr lang="en-AU" sz="3000" dirty="0"/>
              <a:t>What are these planes?</a:t>
            </a:r>
          </a:p>
        </p:txBody>
      </p:sp>
      <p:pic>
        <p:nvPicPr>
          <p:cNvPr id="5" name="Content Placeholder 3">
            <a:extLst>
              <a:ext uri="{FF2B5EF4-FFF2-40B4-BE49-F238E27FC236}">
                <a16:creationId xmlns:a16="http://schemas.microsoft.com/office/drawing/2014/main" id="{73839F7D-EDA4-3458-BE09-C948F958A4B3}"/>
              </a:ext>
            </a:extLst>
          </p:cNvPr>
          <p:cNvPicPr>
            <a:picLocks noGrp="1" noChangeAspect="1"/>
          </p:cNvPicPr>
          <p:nvPr>
            <p:ph sz="half" idx="1"/>
          </p:nvPr>
        </p:nvPicPr>
        <p:blipFill>
          <a:blip r:embed="rId2"/>
          <a:stretch>
            <a:fillRect/>
          </a:stretch>
        </p:blipFill>
        <p:spPr>
          <a:xfrm>
            <a:off x="284466" y="1571000"/>
            <a:ext cx="2542052" cy="1738315"/>
          </a:xfrm>
          <a:prstGeom prst="rect">
            <a:avLst/>
          </a:prstGeom>
        </p:spPr>
      </p:pic>
      <p:sp>
        <p:nvSpPr>
          <p:cNvPr id="4" name="Content Placeholder 3">
            <a:extLst>
              <a:ext uri="{FF2B5EF4-FFF2-40B4-BE49-F238E27FC236}">
                <a16:creationId xmlns:a16="http://schemas.microsoft.com/office/drawing/2014/main" id="{25FB192F-632E-02C4-1117-AEA37FC43A87}"/>
              </a:ext>
            </a:extLst>
          </p:cNvPr>
          <p:cNvSpPr>
            <a:spLocks noGrp="1"/>
          </p:cNvSpPr>
          <p:nvPr>
            <p:ph sz="half" idx="2"/>
          </p:nvPr>
        </p:nvSpPr>
        <p:spPr>
          <a:xfrm>
            <a:off x="-1" y="3460475"/>
            <a:ext cx="2876173" cy="623219"/>
          </a:xfrm>
        </p:spPr>
        <p:txBody>
          <a:bodyPr>
            <a:noAutofit/>
          </a:bodyPr>
          <a:lstStyle/>
          <a:p>
            <a:r>
              <a:rPr lang="en-AU" sz="1600" b="0" i="0" dirty="0">
                <a:effectLst/>
                <a:latin typeface="Consolas" panose="020B0609020204030204" pitchFamily="49" charset="0"/>
              </a:rPr>
              <a:t>De Havilland Canada DHC-6 Twin Otter 300</a:t>
            </a:r>
            <a:endParaRPr lang="en-AU" sz="1600" dirty="0"/>
          </a:p>
        </p:txBody>
      </p:sp>
      <p:pic>
        <p:nvPicPr>
          <p:cNvPr id="8" name="Picture 7">
            <a:extLst>
              <a:ext uri="{FF2B5EF4-FFF2-40B4-BE49-F238E27FC236}">
                <a16:creationId xmlns:a16="http://schemas.microsoft.com/office/drawing/2014/main" id="{099458ED-97AB-89FA-60B0-01668FEACA60}"/>
              </a:ext>
            </a:extLst>
          </p:cNvPr>
          <p:cNvPicPr>
            <a:picLocks noChangeAspect="1"/>
          </p:cNvPicPr>
          <p:nvPr/>
        </p:nvPicPr>
        <p:blipFill>
          <a:blip r:embed="rId3"/>
          <a:stretch>
            <a:fillRect/>
          </a:stretch>
        </p:blipFill>
        <p:spPr>
          <a:xfrm>
            <a:off x="2965340" y="1571000"/>
            <a:ext cx="2800304" cy="1718991"/>
          </a:xfrm>
          <a:prstGeom prst="rect">
            <a:avLst/>
          </a:prstGeom>
        </p:spPr>
      </p:pic>
      <p:sp>
        <p:nvSpPr>
          <p:cNvPr id="9" name="TextBox 8">
            <a:extLst>
              <a:ext uri="{FF2B5EF4-FFF2-40B4-BE49-F238E27FC236}">
                <a16:creationId xmlns:a16="http://schemas.microsoft.com/office/drawing/2014/main" id="{FD87832C-C620-4793-5649-9AC4F35542EB}"/>
              </a:ext>
            </a:extLst>
          </p:cNvPr>
          <p:cNvSpPr txBox="1"/>
          <p:nvPr/>
        </p:nvSpPr>
        <p:spPr>
          <a:xfrm>
            <a:off x="2876173" y="3460475"/>
            <a:ext cx="2771275" cy="338554"/>
          </a:xfrm>
          <a:prstGeom prst="rect">
            <a:avLst/>
          </a:prstGeom>
          <a:noFill/>
        </p:spPr>
        <p:txBody>
          <a:bodyPr wrap="square" rtlCol="0">
            <a:spAutoFit/>
          </a:bodyPr>
          <a:lstStyle/>
          <a:p>
            <a:r>
              <a:rPr lang="en-AU" sz="1600" b="0" i="0" dirty="0">
                <a:effectLst/>
                <a:latin typeface="Consolas" panose="020B0609020204030204" pitchFamily="49" charset="0"/>
              </a:rPr>
              <a:t>Yakovlev YAK-40</a:t>
            </a:r>
            <a:endParaRPr lang="en-AU" sz="1600" dirty="0"/>
          </a:p>
        </p:txBody>
      </p:sp>
      <p:pic>
        <p:nvPicPr>
          <p:cNvPr id="10" name="Picture 9">
            <a:extLst>
              <a:ext uri="{FF2B5EF4-FFF2-40B4-BE49-F238E27FC236}">
                <a16:creationId xmlns:a16="http://schemas.microsoft.com/office/drawing/2014/main" id="{72D13EE7-D3E3-2184-1045-EB268843CD7F}"/>
              </a:ext>
            </a:extLst>
          </p:cNvPr>
          <p:cNvPicPr>
            <a:picLocks noChangeAspect="1"/>
          </p:cNvPicPr>
          <p:nvPr/>
        </p:nvPicPr>
        <p:blipFill>
          <a:blip r:embed="rId4"/>
          <a:stretch>
            <a:fillRect/>
          </a:stretch>
        </p:blipFill>
        <p:spPr>
          <a:xfrm>
            <a:off x="154877" y="4312207"/>
            <a:ext cx="2665820" cy="1718991"/>
          </a:xfrm>
          <a:prstGeom prst="rect">
            <a:avLst/>
          </a:prstGeom>
        </p:spPr>
      </p:pic>
      <p:sp>
        <p:nvSpPr>
          <p:cNvPr id="11" name="TextBox 10">
            <a:extLst>
              <a:ext uri="{FF2B5EF4-FFF2-40B4-BE49-F238E27FC236}">
                <a16:creationId xmlns:a16="http://schemas.microsoft.com/office/drawing/2014/main" id="{603BFF29-4FAA-30D7-EAE7-7B45F8C58EBB}"/>
              </a:ext>
            </a:extLst>
          </p:cNvPr>
          <p:cNvSpPr txBox="1"/>
          <p:nvPr/>
        </p:nvSpPr>
        <p:spPr>
          <a:xfrm>
            <a:off x="460182" y="6154149"/>
            <a:ext cx="2987702" cy="338554"/>
          </a:xfrm>
          <a:prstGeom prst="rect">
            <a:avLst/>
          </a:prstGeom>
          <a:noFill/>
        </p:spPr>
        <p:txBody>
          <a:bodyPr wrap="square" rtlCol="0">
            <a:spAutoFit/>
          </a:bodyPr>
          <a:lstStyle/>
          <a:p>
            <a:r>
              <a:rPr lang="en-AU" sz="1600" dirty="0"/>
              <a:t>Antonov AN-26</a:t>
            </a:r>
          </a:p>
        </p:txBody>
      </p:sp>
      <p:pic>
        <p:nvPicPr>
          <p:cNvPr id="12" name="Picture 11">
            <a:extLst>
              <a:ext uri="{FF2B5EF4-FFF2-40B4-BE49-F238E27FC236}">
                <a16:creationId xmlns:a16="http://schemas.microsoft.com/office/drawing/2014/main" id="{504916B2-D3C4-7E63-5D4D-F1E492CEF30D}"/>
              </a:ext>
            </a:extLst>
          </p:cNvPr>
          <p:cNvPicPr>
            <a:picLocks noChangeAspect="1"/>
          </p:cNvPicPr>
          <p:nvPr/>
        </p:nvPicPr>
        <p:blipFill>
          <a:blip r:embed="rId5"/>
          <a:stretch>
            <a:fillRect/>
          </a:stretch>
        </p:blipFill>
        <p:spPr>
          <a:xfrm>
            <a:off x="2969382" y="4321409"/>
            <a:ext cx="2777592" cy="1714536"/>
          </a:xfrm>
          <a:prstGeom prst="rect">
            <a:avLst/>
          </a:prstGeom>
        </p:spPr>
      </p:pic>
      <p:sp>
        <p:nvSpPr>
          <p:cNvPr id="13" name="TextBox 12">
            <a:extLst>
              <a:ext uri="{FF2B5EF4-FFF2-40B4-BE49-F238E27FC236}">
                <a16:creationId xmlns:a16="http://schemas.microsoft.com/office/drawing/2014/main" id="{1FF9E619-14CC-684F-D254-5873DD10948A}"/>
              </a:ext>
            </a:extLst>
          </p:cNvPr>
          <p:cNvSpPr txBox="1"/>
          <p:nvPr/>
        </p:nvSpPr>
        <p:spPr>
          <a:xfrm>
            <a:off x="3309097" y="6154149"/>
            <a:ext cx="2055854" cy="338554"/>
          </a:xfrm>
          <a:prstGeom prst="rect">
            <a:avLst/>
          </a:prstGeom>
          <a:noFill/>
        </p:spPr>
        <p:txBody>
          <a:bodyPr wrap="square" rtlCol="0">
            <a:spAutoFit/>
          </a:bodyPr>
          <a:lstStyle/>
          <a:p>
            <a:r>
              <a:rPr lang="en-AU" sz="1600" dirty="0"/>
              <a:t>Let 410UVP </a:t>
            </a:r>
          </a:p>
        </p:txBody>
      </p:sp>
      <p:pic>
        <p:nvPicPr>
          <p:cNvPr id="14" name="Picture 13">
            <a:extLst>
              <a:ext uri="{FF2B5EF4-FFF2-40B4-BE49-F238E27FC236}">
                <a16:creationId xmlns:a16="http://schemas.microsoft.com/office/drawing/2014/main" id="{CA24BCD7-F0AA-ECCA-B2D0-135025999A19}"/>
              </a:ext>
            </a:extLst>
          </p:cNvPr>
          <p:cNvPicPr>
            <a:picLocks noChangeAspect="1"/>
          </p:cNvPicPr>
          <p:nvPr/>
        </p:nvPicPr>
        <p:blipFill>
          <a:blip r:embed="rId6"/>
          <a:stretch>
            <a:fillRect/>
          </a:stretch>
        </p:blipFill>
        <p:spPr>
          <a:xfrm>
            <a:off x="6122672" y="282030"/>
            <a:ext cx="2672828" cy="1747113"/>
          </a:xfrm>
          <a:prstGeom prst="rect">
            <a:avLst/>
          </a:prstGeom>
        </p:spPr>
      </p:pic>
      <p:sp>
        <p:nvSpPr>
          <p:cNvPr id="16" name="TextBox 15">
            <a:extLst>
              <a:ext uri="{FF2B5EF4-FFF2-40B4-BE49-F238E27FC236}">
                <a16:creationId xmlns:a16="http://schemas.microsoft.com/office/drawing/2014/main" id="{9F87E00D-DDB8-59C6-0ED5-BCF7B5908E21}"/>
              </a:ext>
            </a:extLst>
          </p:cNvPr>
          <p:cNvSpPr txBox="1"/>
          <p:nvPr/>
        </p:nvSpPr>
        <p:spPr>
          <a:xfrm>
            <a:off x="6470162" y="2013518"/>
            <a:ext cx="2564324" cy="338554"/>
          </a:xfrm>
          <a:prstGeom prst="rect">
            <a:avLst/>
          </a:prstGeom>
          <a:noFill/>
        </p:spPr>
        <p:txBody>
          <a:bodyPr wrap="square" rtlCol="0">
            <a:spAutoFit/>
          </a:bodyPr>
          <a:lstStyle/>
          <a:p>
            <a:r>
              <a:rPr lang="en-AU" sz="1600" dirty="0"/>
              <a:t>Douglas DC-3C</a:t>
            </a:r>
          </a:p>
        </p:txBody>
      </p:sp>
      <p:pic>
        <p:nvPicPr>
          <p:cNvPr id="17" name="Picture 16">
            <a:extLst>
              <a:ext uri="{FF2B5EF4-FFF2-40B4-BE49-F238E27FC236}">
                <a16:creationId xmlns:a16="http://schemas.microsoft.com/office/drawing/2014/main" id="{A27D76A5-F92E-5D9F-DDA2-16A012AEECFB}"/>
              </a:ext>
            </a:extLst>
          </p:cNvPr>
          <p:cNvPicPr>
            <a:picLocks noChangeAspect="1"/>
          </p:cNvPicPr>
          <p:nvPr/>
        </p:nvPicPr>
        <p:blipFill>
          <a:blip r:embed="rId7"/>
          <a:stretch>
            <a:fillRect/>
          </a:stretch>
        </p:blipFill>
        <p:spPr>
          <a:xfrm>
            <a:off x="8886737" y="293065"/>
            <a:ext cx="2825382" cy="1719218"/>
          </a:xfrm>
          <a:prstGeom prst="rect">
            <a:avLst/>
          </a:prstGeom>
        </p:spPr>
      </p:pic>
      <p:sp>
        <p:nvSpPr>
          <p:cNvPr id="20" name="TextBox 19">
            <a:extLst>
              <a:ext uri="{FF2B5EF4-FFF2-40B4-BE49-F238E27FC236}">
                <a16:creationId xmlns:a16="http://schemas.microsoft.com/office/drawing/2014/main" id="{027F2C14-CFF1-5A56-3588-CE8449695637}"/>
              </a:ext>
            </a:extLst>
          </p:cNvPr>
          <p:cNvSpPr txBox="1"/>
          <p:nvPr/>
        </p:nvSpPr>
        <p:spPr>
          <a:xfrm>
            <a:off x="9034486" y="2038357"/>
            <a:ext cx="2825382" cy="338554"/>
          </a:xfrm>
          <a:prstGeom prst="rect">
            <a:avLst/>
          </a:prstGeom>
          <a:noFill/>
        </p:spPr>
        <p:txBody>
          <a:bodyPr wrap="square" rtlCol="0">
            <a:spAutoFit/>
          </a:bodyPr>
          <a:lstStyle/>
          <a:p>
            <a:r>
              <a:rPr lang="en-AU" sz="1600" dirty="0"/>
              <a:t>Fokker F-27 Friendship 600</a:t>
            </a:r>
          </a:p>
        </p:txBody>
      </p:sp>
      <p:pic>
        <p:nvPicPr>
          <p:cNvPr id="21" name="Picture 20">
            <a:extLst>
              <a:ext uri="{FF2B5EF4-FFF2-40B4-BE49-F238E27FC236}">
                <a16:creationId xmlns:a16="http://schemas.microsoft.com/office/drawing/2014/main" id="{5109DA59-72B6-BC29-1FCA-30D1C3C92D6B}"/>
              </a:ext>
            </a:extLst>
          </p:cNvPr>
          <p:cNvPicPr>
            <a:picLocks noChangeAspect="1"/>
          </p:cNvPicPr>
          <p:nvPr/>
        </p:nvPicPr>
        <p:blipFill>
          <a:blip r:embed="rId8"/>
          <a:stretch>
            <a:fillRect/>
          </a:stretch>
        </p:blipFill>
        <p:spPr>
          <a:xfrm>
            <a:off x="6122672" y="2328285"/>
            <a:ext cx="2686126" cy="1728165"/>
          </a:xfrm>
          <a:prstGeom prst="rect">
            <a:avLst/>
          </a:prstGeom>
        </p:spPr>
      </p:pic>
      <p:sp>
        <p:nvSpPr>
          <p:cNvPr id="22" name="TextBox 21">
            <a:extLst>
              <a:ext uri="{FF2B5EF4-FFF2-40B4-BE49-F238E27FC236}">
                <a16:creationId xmlns:a16="http://schemas.microsoft.com/office/drawing/2014/main" id="{853D4131-5517-E4BE-2CC0-A9C5F7D6414D}"/>
              </a:ext>
            </a:extLst>
          </p:cNvPr>
          <p:cNvSpPr txBox="1"/>
          <p:nvPr/>
        </p:nvSpPr>
        <p:spPr>
          <a:xfrm>
            <a:off x="6033001" y="4110323"/>
            <a:ext cx="2825382" cy="338554"/>
          </a:xfrm>
          <a:prstGeom prst="rect">
            <a:avLst/>
          </a:prstGeom>
          <a:noFill/>
        </p:spPr>
        <p:txBody>
          <a:bodyPr wrap="square" rtlCol="0">
            <a:spAutoFit/>
          </a:bodyPr>
          <a:lstStyle/>
          <a:p>
            <a:r>
              <a:rPr lang="en-AU" sz="1600" dirty="0"/>
              <a:t>McDonnell Douglas MD-82</a:t>
            </a:r>
          </a:p>
        </p:txBody>
      </p:sp>
      <p:pic>
        <p:nvPicPr>
          <p:cNvPr id="23" name="Picture 22">
            <a:extLst>
              <a:ext uri="{FF2B5EF4-FFF2-40B4-BE49-F238E27FC236}">
                <a16:creationId xmlns:a16="http://schemas.microsoft.com/office/drawing/2014/main" id="{E8920149-C0D1-4A52-53C9-FB77754B2199}"/>
              </a:ext>
            </a:extLst>
          </p:cNvPr>
          <p:cNvPicPr>
            <a:picLocks noChangeAspect="1"/>
          </p:cNvPicPr>
          <p:nvPr/>
        </p:nvPicPr>
        <p:blipFill>
          <a:blip r:embed="rId9"/>
          <a:stretch>
            <a:fillRect/>
          </a:stretch>
        </p:blipFill>
        <p:spPr>
          <a:xfrm>
            <a:off x="9016271" y="2395194"/>
            <a:ext cx="2686126" cy="1751204"/>
          </a:xfrm>
          <a:prstGeom prst="rect">
            <a:avLst/>
          </a:prstGeom>
        </p:spPr>
      </p:pic>
      <p:sp>
        <p:nvSpPr>
          <p:cNvPr id="24" name="TextBox 23">
            <a:extLst>
              <a:ext uri="{FF2B5EF4-FFF2-40B4-BE49-F238E27FC236}">
                <a16:creationId xmlns:a16="http://schemas.microsoft.com/office/drawing/2014/main" id="{24A8EF16-7233-23B2-8CEE-9EF774B9ABE9}"/>
              </a:ext>
            </a:extLst>
          </p:cNvPr>
          <p:cNvSpPr txBox="1"/>
          <p:nvPr/>
        </p:nvSpPr>
        <p:spPr>
          <a:xfrm>
            <a:off x="9195796" y="4208849"/>
            <a:ext cx="3262353" cy="338554"/>
          </a:xfrm>
          <a:prstGeom prst="rect">
            <a:avLst/>
          </a:prstGeom>
          <a:noFill/>
        </p:spPr>
        <p:txBody>
          <a:bodyPr wrap="square" rtlCol="0">
            <a:spAutoFit/>
          </a:bodyPr>
          <a:lstStyle/>
          <a:p>
            <a:r>
              <a:rPr lang="en-AU" sz="1600" dirty="0"/>
              <a:t>Embraer 110P1 Bandeirante</a:t>
            </a:r>
          </a:p>
        </p:txBody>
      </p:sp>
      <p:pic>
        <p:nvPicPr>
          <p:cNvPr id="1026" name="Picture 2">
            <a:extLst>
              <a:ext uri="{FF2B5EF4-FFF2-40B4-BE49-F238E27FC236}">
                <a16:creationId xmlns:a16="http://schemas.microsoft.com/office/drawing/2014/main" id="{57826F64-C5B1-5D76-DC9A-74CB7F3074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82274" y="4597132"/>
            <a:ext cx="2629845" cy="160999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44E061C-8C47-8EB7-50B3-56E257BB10C2}"/>
              </a:ext>
            </a:extLst>
          </p:cNvPr>
          <p:cNvSpPr txBox="1"/>
          <p:nvPr/>
        </p:nvSpPr>
        <p:spPr>
          <a:xfrm>
            <a:off x="9493945" y="6256857"/>
            <a:ext cx="2237873" cy="338554"/>
          </a:xfrm>
          <a:prstGeom prst="rect">
            <a:avLst/>
          </a:prstGeom>
          <a:noFill/>
        </p:spPr>
        <p:txBody>
          <a:bodyPr wrap="square" rtlCol="0">
            <a:spAutoFit/>
          </a:bodyPr>
          <a:lstStyle/>
          <a:p>
            <a:r>
              <a:rPr lang="en-AU" sz="1600" dirty="0"/>
              <a:t>Fokker 100</a:t>
            </a:r>
          </a:p>
        </p:txBody>
      </p:sp>
      <p:pic>
        <p:nvPicPr>
          <p:cNvPr id="26" name="Picture 25">
            <a:extLst>
              <a:ext uri="{FF2B5EF4-FFF2-40B4-BE49-F238E27FC236}">
                <a16:creationId xmlns:a16="http://schemas.microsoft.com/office/drawing/2014/main" id="{DD0AC5C1-F804-FE0F-2974-91896DB21868}"/>
              </a:ext>
            </a:extLst>
          </p:cNvPr>
          <p:cNvPicPr>
            <a:picLocks noChangeAspect="1"/>
          </p:cNvPicPr>
          <p:nvPr/>
        </p:nvPicPr>
        <p:blipFill>
          <a:blip r:embed="rId11"/>
          <a:stretch>
            <a:fillRect/>
          </a:stretch>
        </p:blipFill>
        <p:spPr>
          <a:xfrm>
            <a:off x="6106938" y="4597132"/>
            <a:ext cx="2658979" cy="1609996"/>
          </a:xfrm>
          <a:prstGeom prst="rect">
            <a:avLst/>
          </a:prstGeom>
        </p:spPr>
      </p:pic>
      <p:sp>
        <p:nvSpPr>
          <p:cNvPr id="27" name="TextBox 26">
            <a:extLst>
              <a:ext uri="{FF2B5EF4-FFF2-40B4-BE49-F238E27FC236}">
                <a16:creationId xmlns:a16="http://schemas.microsoft.com/office/drawing/2014/main" id="{2A3FE294-1FF2-64C0-FBF3-C2D241BCF150}"/>
              </a:ext>
            </a:extLst>
          </p:cNvPr>
          <p:cNvSpPr txBox="1"/>
          <p:nvPr/>
        </p:nvSpPr>
        <p:spPr>
          <a:xfrm>
            <a:off x="6524469" y="6308867"/>
            <a:ext cx="2360918" cy="338554"/>
          </a:xfrm>
          <a:prstGeom prst="rect">
            <a:avLst/>
          </a:prstGeom>
          <a:noFill/>
        </p:spPr>
        <p:txBody>
          <a:bodyPr wrap="square" rtlCol="0">
            <a:spAutoFit/>
          </a:bodyPr>
          <a:lstStyle/>
          <a:p>
            <a:r>
              <a:rPr lang="en-AU" sz="1600" dirty="0"/>
              <a:t>Let 410UVP-E</a:t>
            </a:r>
          </a:p>
        </p:txBody>
      </p:sp>
    </p:spTree>
    <p:extLst>
      <p:ext uri="{BB962C8B-B14F-4D97-AF65-F5344CB8AC3E}">
        <p14:creationId xmlns:p14="http://schemas.microsoft.com/office/powerpoint/2010/main" val="68568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D86D-1C7B-37A3-671E-57864100D9E2}"/>
              </a:ext>
            </a:extLst>
          </p:cNvPr>
          <p:cNvSpPr>
            <a:spLocks noGrp="1"/>
          </p:cNvSpPr>
          <p:nvPr>
            <p:ph type="title"/>
          </p:nvPr>
        </p:nvSpPr>
        <p:spPr/>
        <p:txBody>
          <a:bodyPr/>
          <a:lstStyle/>
          <a:p>
            <a:r>
              <a:rPr lang="en-US" dirty="0"/>
              <a:t>What contributed to fatal accidents?</a:t>
            </a:r>
            <a:endParaRPr lang="en-AU" dirty="0"/>
          </a:p>
        </p:txBody>
      </p:sp>
      <p:sp>
        <p:nvSpPr>
          <p:cNvPr id="3" name="Content Placeholder 2">
            <a:extLst>
              <a:ext uri="{FF2B5EF4-FFF2-40B4-BE49-F238E27FC236}">
                <a16:creationId xmlns:a16="http://schemas.microsoft.com/office/drawing/2014/main" id="{A5BE7B86-6E2D-914B-733F-B9E5B9A15CAA}"/>
              </a:ext>
            </a:extLst>
          </p:cNvPr>
          <p:cNvSpPr>
            <a:spLocks noGrp="1"/>
          </p:cNvSpPr>
          <p:nvPr>
            <p:ph idx="1"/>
          </p:nvPr>
        </p:nvSpPr>
        <p:spPr>
          <a:xfrm>
            <a:off x="838199" y="1825624"/>
            <a:ext cx="10144028" cy="1603376"/>
          </a:xfrm>
        </p:spPr>
        <p:txBody>
          <a:bodyPr>
            <a:normAutofit fontScale="85000" lnSpcReduction="20000"/>
          </a:bodyPr>
          <a:lstStyle/>
          <a:p>
            <a:r>
              <a:rPr lang="en-US" sz="1600" dirty="0"/>
              <a:t>There were 1101 plane crashes between 1991-2020</a:t>
            </a:r>
          </a:p>
          <a:p>
            <a:r>
              <a:rPr lang="en-US" sz="1600" dirty="0"/>
              <a:t>The group considered factors that could contribute to plane crashes and put them into categories of environmental, human error and mechanical failures.</a:t>
            </a:r>
          </a:p>
          <a:p>
            <a:r>
              <a:rPr lang="en-US" sz="1600" dirty="0"/>
              <a:t>We researched these categories by using the </a:t>
            </a:r>
            <a:r>
              <a:rPr lang="en-US" sz="1600" dirty="0" err="1"/>
              <a:t>str.contains</a:t>
            </a:r>
            <a:r>
              <a:rPr lang="en-US" sz="1600" dirty="0"/>
              <a:t>() method in the Summary of Events data to find common vocabulary after reading through a few examples.  </a:t>
            </a:r>
          </a:p>
          <a:p>
            <a:r>
              <a:rPr lang="en-US" sz="1600" dirty="0"/>
              <a:t> </a:t>
            </a:r>
          </a:p>
          <a:p>
            <a:endParaRPr lang="en-AU" dirty="0"/>
          </a:p>
        </p:txBody>
      </p:sp>
      <p:pic>
        <p:nvPicPr>
          <p:cNvPr id="6" name="Picture 5">
            <a:extLst>
              <a:ext uri="{FF2B5EF4-FFF2-40B4-BE49-F238E27FC236}">
                <a16:creationId xmlns:a16="http://schemas.microsoft.com/office/drawing/2014/main" id="{35AD73E3-62E6-B396-E912-5C9B66FA2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212019"/>
            <a:ext cx="4438699" cy="3431163"/>
          </a:xfrm>
          <a:prstGeom prst="rect">
            <a:avLst/>
          </a:prstGeom>
        </p:spPr>
      </p:pic>
      <p:sp>
        <p:nvSpPr>
          <p:cNvPr id="5" name="TextBox 4">
            <a:extLst>
              <a:ext uri="{FF2B5EF4-FFF2-40B4-BE49-F238E27FC236}">
                <a16:creationId xmlns:a16="http://schemas.microsoft.com/office/drawing/2014/main" id="{D6162296-55C9-97BF-B16C-4B435B318FD9}"/>
              </a:ext>
            </a:extLst>
          </p:cNvPr>
          <p:cNvSpPr txBox="1"/>
          <p:nvPr/>
        </p:nvSpPr>
        <p:spPr>
          <a:xfrm>
            <a:off x="5401166" y="3881159"/>
            <a:ext cx="4609707" cy="2092881"/>
          </a:xfrm>
          <a:prstGeom prst="rect">
            <a:avLst/>
          </a:prstGeom>
          <a:noFill/>
        </p:spPr>
        <p:txBody>
          <a:bodyPr wrap="square" rtlCol="0">
            <a:spAutoFit/>
          </a:bodyPr>
          <a:lstStyle/>
          <a:p>
            <a:r>
              <a:rPr lang="en-AU" sz="1400" dirty="0">
                <a:latin typeface="Trebuchet MS (Body)"/>
              </a:rPr>
              <a:t>This bar chart shows the number of accidents in which “poor weather”, “weather”, “fog", "ice” and “wind were mentioned in the reasons for the crash.</a:t>
            </a:r>
          </a:p>
          <a:p>
            <a:endParaRPr lang="en-AU" sz="1400" dirty="0">
              <a:latin typeface="Trebuchet MS (Body)"/>
            </a:endParaRPr>
          </a:p>
          <a:p>
            <a:r>
              <a:rPr lang="en-AU" sz="1400" dirty="0">
                <a:latin typeface="Trebuchet MS (Body)"/>
              </a:rPr>
              <a:t>Weather was mentioned 141 times for 1101 flights that crashed. This was split into fog (74), ice (98) and wind (65) as well as “poor weather” (58).</a:t>
            </a:r>
          </a:p>
          <a:p>
            <a:r>
              <a:rPr lang="en-AU" sz="1400" dirty="0"/>
              <a:t> </a:t>
            </a:r>
          </a:p>
          <a:p>
            <a:endParaRPr lang="en-AU" dirty="0"/>
          </a:p>
        </p:txBody>
      </p:sp>
    </p:spTree>
    <p:extLst>
      <p:ext uri="{BB962C8B-B14F-4D97-AF65-F5344CB8AC3E}">
        <p14:creationId xmlns:p14="http://schemas.microsoft.com/office/powerpoint/2010/main" val="3304702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C7F3-68D9-2180-5527-8B2072D9AE30}"/>
              </a:ext>
            </a:extLst>
          </p:cNvPr>
          <p:cNvSpPr>
            <a:spLocks noGrp="1"/>
          </p:cNvSpPr>
          <p:nvPr>
            <p:ph type="title"/>
          </p:nvPr>
        </p:nvSpPr>
        <p:spPr>
          <a:xfrm>
            <a:off x="677334" y="609600"/>
            <a:ext cx="6854682" cy="842128"/>
          </a:xfrm>
        </p:spPr>
        <p:txBody>
          <a:bodyPr>
            <a:normAutofit fontScale="90000"/>
          </a:bodyPr>
          <a:lstStyle/>
          <a:p>
            <a:r>
              <a:rPr lang="en-AU" dirty="0"/>
              <a:t>Mechanical Issues that Contributed to Failure</a:t>
            </a:r>
          </a:p>
        </p:txBody>
      </p:sp>
      <p:pic>
        <p:nvPicPr>
          <p:cNvPr id="4" name="Content Placeholder 3">
            <a:extLst>
              <a:ext uri="{FF2B5EF4-FFF2-40B4-BE49-F238E27FC236}">
                <a16:creationId xmlns:a16="http://schemas.microsoft.com/office/drawing/2014/main" id="{DA40A3FB-9535-6157-35D6-4A17EE833D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636" y="1857080"/>
            <a:ext cx="6080038" cy="4044099"/>
          </a:xfrm>
          <a:prstGeom prst="rect">
            <a:avLst/>
          </a:prstGeom>
        </p:spPr>
      </p:pic>
      <p:sp>
        <p:nvSpPr>
          <p:cNvPr id="7" name="TextBox 6">
            <a:extLst>
              <a:ext uri="{FF2B5EF4-FFF2-40B4-BE49-F238E27FC236}">
                <a16:creationId xmlns:a16="http://schemas.microsoft.com/office/drawing/2014/main" id="{3F3CADFB-E341-71C1-FC82-C1CCC7647163}"/>
              </a:ext>
            </a:extLst>
          </p:cNvPr>
          <p:cNvSpPr txBox="1"/>
          <p:nvPr/>
        </p:nvSpPr>
        <p:spPr>
          <a:xfrm>
            <a:off x="6513921" y="2790333"/>
            <a:ext cx="4363737" cy="2677656"/>
          </a:xfrm>
          <a:prstGeom prst="rect">
            <a:avLst/>
          </a:prstGeom>
          <a:noFill/>
        </p:spPr>
        <p:txBody>
          <a:bodyPr wrap="square" rtlCol="0">
            <a:spAutoFit/>
          </a:bodyPr>
          <a:lstStyle/>
          <a:p>
            <a:r>
              <a:rPr lang="en-AU" sz="1400" dirty="0"/>
              <a:t>This bar chart shows the number of accidents in which “wing”, “stalled”, “rudder”  and “aircraft” were mentioned in the reasons for the crash. </a:t>
            </a:r>
          </a:p>
          <a:p>
            <a:endParaRPr lang="en-AU" sz="1400" dirty="0"/>
          </a:p>
          <a:p>
            <a:r>
              <a:rPr lang="en-AU" sz="1400" dirty="0"/>
              <a:t>Wings were the largest issue with 97 mentions out of 1101 crashes which was twice as often as “stalled” in the event summary data.</a:t>
            </a:r>
          </a:p>
          <a:p>
            <a:endParaRPr lang="en-AU" sz="1400" dirty="0"/>
          </a:p>
          <a:p>
            <a:r>
              <a:rPr lang="en-AU" sz="1400" dirty="0"/>
              <a:t>Thankfully very few flights had sudden issues or rudder failure. </a:t>
            </a:r>
          </a:p>
          <a:p>
            <a:endParaRPr lang="en-AU" sz="1400" dirty="0"/>
          </a:p>
          <a:p>
            <a:endParaRPr lang="en-AU" sz="1400" dirty="0"/>
          </a:p>
        </p:txBody>
      </p:sp>
    </p:spTree>
    <p:extLst>
      <p:ext uri="{BB962C8B-B14F-4D97-AF65-F5344CB8AC3E}">
        <p14:creationId xmlns:p14="http://schemas.microsoft.com/office/powerpoint/2010/main" val="2774555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3713-C653-0A5B-12E5-CEAC57C3E9C8}"/>
              </a:ext>
            </a:extLst>
          </p:cNvPr>
          <p:cNvSpPr>
            <a:spLocks noGrp="1"/>
          </p:cNvSpPr>
          <p:nvPr>
            <p:ph type="title"/>
          </p:nvPr>
        </p:nvSpPr>
        <p:spPr>
          <a:xfrm>
            <a:off x="1066800" y="410846"/>
            <a:ext cx="7766115" cy="982412"/>
          </a:xfrm>
        </p:spPr>
        <p:txBody>
          <a:bodyPr>
            <a:normAutofit fontScale="90000"/>
          </a:bodyPr>
          <a:lstStyle/>
          <a:p>
            <a:r>
              <a:rPr lang="en-AU" dirty="0"/>
              <a:t>Human Error Involved in Plane Crashes</a:t>
            </a:r>
          </a:p>
        </p:txBody>
      </p:sp>
      <p:pic>
        <p:nvPicPr>
          <p:cNvPr id="8" name="Content Placeholder 7">
            <a:extLst>
              <a:ext uri="{FF2B5EF4-FFF2-40B4-BE49-F238E27FC236}">
                <a16:creationId xmlns:a16="http://schemas.microsoft.com/office/drawing/2014/main" id="{4857302C-7A2D-E98B-A4AF-7D06D29824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006" y="2073897"/>
            <a:ext cx="5475152" cy="3836015"/>
          </a:xfrm>
        </p:spPr>
      </p:pic>
      <p:sp>
        <p:nvSpPr>
          <p:cNvPr id="3" name="TextBox 2">
            <a:extLst>
              <a:ext uri="{FF2B5EF4-FFF2-40B4-BE49-F238E27FC236}">
                <a16:creationId xmlns:a16="http://schemas.microsoft.com/office/drawing/2014/main" id="{1EC18646-85D3-CD32-6D3F-C6749D8A6E13}"/>
              </a:ext>
            </a:extLst>
          </p:cNvPr>
          <p:cNvSpPr txBox="1"/>
          <p:nvPr/>
        </p:nvSpPr>
        <p:spPr>
          <a:xfrm>
            <a:off x="5931158" y="2355093"/>
            <a:ext cx="4406375" cy="3554819"/>
          </a:xfrm>
          <a:prstGeom prst="rect">
            <a:avLst/>
          </a:prstGeom>
          <a:noFill/>
        </p:spPr>
        <p:txBody>
          <a:bodyPr wrap="square" rtlCol="0">
            <a:spAutoFit/>
          </a:bodyPr>
          <a:lstStyle/>
          <a:p>
            <a:r>
              <a:rPr lang="en-AU" sz="1500" dirty="0"/>
              <a:t>Human Error in planes crashes was counted by using variations of “pilot” or “air traffic control”.</a:t>
            </a:r>
          </a:p>
          <a:p>
            <a:endParaRPr lang="en-AU" sz="1500" dirty="0"/>
          </a:p>
          <a:p>
            <a:r>
              <a:rPr lang="en-AU" sz="1500" dirty="0"/>
              <a:t>Included in the bar chart are the total environmental factors and the total mechanical issues for a comparison. </a:t>
            </a:r>
          </a:p>
          <a:p>
            <a:endParaRPr lang="en-AU" sz="1500" dirty="0"/>
          </a:p>
          <a:p>
            <a:r>
              <a:rPr lang="en-AU" sz="1500" dirty="0"/>
              <a:t>In conclusion, the environmental and pilot errors are the major contributing factors in plane crashes.  </a:t>
            </a:r>
          </a:p>
          <a:p>
            <a:endParaRPr lang="en-AU" sz="1500" dirty="0"/>
          </a:p>
          <a:p>
            <a:r>
              <a:rPr lang="en-AU" sz="1500" dirty="0"/>
              <a:t> </a:t>
            </a:r>
          </a:p>
          <a:p>
            <a:endParaRPr lang="en-AU" sz="1500" dirty="0"/>
          </a:p>
          <a:p>
            <a:endParaRPr lang="en-AU" sz="1500" dirty="0"/>
          </a:p>
        </p:txBody>
      </p:sp>
    </p:spTree>
    <p:extLst>
      <p:ext uri="{BB962C8B-B14F-4D97-AF65-F5344CB8AC3E}">
        <p14:creationId xmlns:p14="http://schemas.microsoft.com/office/powerpoint/2010/main" val="15430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FA41-52FF-F005-5810-DB1A3C65B0D4}"/>
              </a:ext>
            </a:extLst>
          </p:cNvPr>
          <p:cNvSpPr>
            <a:spLocks noGrp="1"/>
          </p:cNvSpPr>
          <p:nvPr>
            <p:ph type="title"/>
          </p:nvPr>
        </p:nvSpPr>
        <p:spPr/>
        <p:txBody>
          <a:bodyPr>
            <a:normAutofit/>
          </a:bodyPr>
          <a:lstStyle/>
          <a:p>
            <a:r>
              <a:rPr lang="en-AU" sz="3300" dirty="0"/>
              <a:t>Has Aviation Become Safer?</a:t>
            </a:r>
          </a:p>
        </p:txBody>
      </p:sp>
      <p:pic>
        <p:nvPicPr>
          <p:cNvPr id="6" name="Content Placeholder 5">
            <a:extLst>
              <a:ext uri="{FF2B5EF4-FFF2-40B4-BE49-F238E27FC236}">
                <a16:creationId xmlns:a16="http://schemas.microsoft.com/office/drawing/2014/main" id="{18631E03-2F87-CF15-CDCF-9A00C7CADC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895" y="1995358"/>
            <a:ext cx="6415606" cy="3499422"/>
          </a:xfrm>
        </p:spPr>
      </p:pic>
      <p:sp>
        <p:nvSpPr>
          <p:cNvPr id="3" name="TextBox 2">
            <a:extLst>
              <a:ext uri="{FF2B5EF4-FFF2-40B4-BE49-F238E27FC236}">
                <a16:creationId xmlns:a16="http://schemas.microsoft.com/office/drawing/2014/main" id="{97C318EA-AB4D-7533-4FE4-36D345659686}"/>
              </a:ext>
            </a:extLst>
          </p:cNvPr>
          <p:cNvSpPr txBox="1"/>
          <p:nvPr/>
        </p:nvSpPr>
        <p:spPr>
          <a:xfrm>
            <a:off x="6938127" y="2397947"/>
            <a:ext cx="2828041" cy="1169551"/>
          </a:xfrm>
          <a:prstGeom prst="rect">
            <a:avLst/>
          </a:prstGeom>
          <a:noFill/>
        </p:spPr>
        <p:txBody>
          <a:bodyPr wrap="square" rtlCol="0">
            <a:spAutoFit/>
          </a:bodyPr>
          <a:lstStyle/>
          <a:p>
            <a:r>
              <a:rPr lang="en-AU" sz="1400" dirty="0"/>
              <a:t>This graph shows the number of total plane crashes per year between 1991-2020. This shows a trend of aeroplanes becoming safer over the last 30 years. </a:t>
            </a:r>
          </a:p>
        </p:txBody>
      </p:sp>
    </p:spTree>
    <p:extLst>
      <p:ext uri="{BB962C8B-B14F-4D97-AF65-F5344CB8AC3E}">
        <p14:creationId xmlns:p14="http://schemas.microsoft.com/office/powerpoint/2010/main" val="313246033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399</TotalTime>
  <Words>2970</Words>
  <Application>Microsoft Office PowerPoint</Application>
  <PresentationFormat>Widescreen</PresentationFormat>
  <Paragraphs>252</Paragraphs>
  <Slides>41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Consolas</vt:lpstr>
      <vt:lpstr>Trebuchet MS</vt:lpstr>
      <vt:lpstr>Trebuchet MS (Body)</vt:lpstr>
      <vt:lpstr>Wingdings 3</vt:lpstr>
      <vt:lpstr>Facet</vt:lpstr>
      <vt:lpstr>Fatalities in Transport   </vt:lpstr>
      <vt:lpstr>Aim and Questions </vt:lpstr>
      <vt:lpstr>Plane Crash Data Analysis </vt:lpstr>
      <vt:lpstr>The top 10 worst planes by crashes in 1991-2020</vt:lpstr>
      <vt:lpstr>What are these planes?</vt:lpstr>
      <vt:lpstr>What contributed to fatal accidents?</vt:lpstr>
      <vt:lpstr>Mechanical Issues that Contributed to Failure</vt:lpstr>
      <vt:lpstr>Human Error Involved in Plane Crashes</vt:lpstr>
      <vt:lpstr>Has Aviation Become Safer?</vt:lpstr>
      <vt:lpstr>Summary of Data </vt:lpstr>
      <vt:lpstr>Train Accident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Motor Vehicle Traffic Crashes Analysis for the USA</vt:lpstr>
      <vt:lpstr>Question of Interests </vt:lpstr>
      <vt:lpstr>Data collection</vt:lpstr>
      <vt:lpstr>Data exploration and clean up.</vt:lpstr>
      <vt:lpstr>Data analysis: Motor Vehicle Crashes over years</vt:lpstr>
      <vt:lpstr>Visualize the fatal crashes over the states</vt:lpstr>
      <vt:lpstr>Top 5 states with highest number of death due to motor vehicle crash.</vt:lpstr>
      <vt:lpstr>Motor Vehicle fatal crashes due to various factors</vt:lpstr>
      <vt:lpstr>Motor vehicle fatal crashes per days and hours</vt:lpstr>
      <vt:lpstr>Drivers gender in fatal crashes </vt:lpstr>
      <vt:lpstr>Fatal crashes per a million of vehicle miles travelled.</vt:lpstr>
      <vt:lpstr>Summary</vt:lpstr>
      <vt:lpstr>Recreational Boat Crash Analysis For the USA</vt:lpstr>
      <vt:lpstr>Most Fatalities Per State Involving Alcohol Per Average Population</vt:lpstr>
      <vt:lpstr>Most Fatalities Per State Involving Alcohol Per Average Population                                Top 5 States</vt:lpstr>
      <vt:lpstr>Fatalities Involving Alcohol versus Fatalities Not Involving Alcohol</vt:lpstr>
      <vt:lpstr>Fatalities Involving whether Safety Vests were worn between 2010-2020</vt:lpstr>
      <vt:lpstr>Fatalities in Recreational Boating 1996-2020</vt:lpstr>
      <vt:lpstr>Comparing Total Boating, Train and Plane Fatalities between 2010-2020</vt:lpstr>
      <vt:lpstr>Most Dangerous States for Transport by Average Population 2010-2020</vt:lpstr>
      <vt:lpstr>Top 5 Safest &amp; Most Dangerous States for Transport by Average Population</vt:lpstr>
      <vt:lpstr>Summary</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McDonald</dc:creator>
  <cp:lastModifiedBy>brendan woodward</cp:lastModifiedBy>
  <cp:revision>71</cp:revision>
  <dcterms:created xsi:type="dcterms:W3CDTF">2022-06-22T02:32:16Z</dcterms:created>
  <dcterms:modified xsi:type="dcterms:W3CDTF">2022-06-27T08:39:25Z</dcterms:modified>
</cp:coreProperties>
</file>